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8" r:id="rId2"/>
    <p:sldId id="256" r:id="rId3"/>
    <p:sldId id="289" r:id="rId4"/>
    <p:sldId id="285" r:id="rId5"/>
    <p:sldId id="292" r:id="rId6"/>
    <p:sldId id="279" r:id="rId7"/>
    <p:sldId id="280" r:id="rId8"/>
    <p:sldId id="276" r:id="rId9"/>
    <p:sldId id="284" r:id="rId10"/>
    <p:sldId id="260" r:id="rId11"/>
    <p:sldId id="259" r:id="rId12"/>
    <p:sldId id="283" r:id="rId13"/>
    <p:sldId id="287" r:id="rId14"/>
    <p:sldId id="294" r:id="rId15"/>
    <p:sldId id="268" r:id="rId16"/>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4FC"/>
    <a:srgbClr val="FFFF00"/>
    <a:srgbClr val="A50021"/>
    <a:srgbClr val="0000FF"/>
    <a:srgbClr val="FF00FF"/>
    <a:srgbClr val="6600FF"/>
    <a:srgbClr val="CC3300"/>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0" autoAdjust="0"/>
  </p:normalViewPr>
  <p:slideViewPr>
    <p:cSldViewPr>
      <p:cViewPr>
        <p:scale>
          <a:sx n="77" d="100"/>
          <a:sy n="77" d="100"/>
        </p:scale>
        <p:origin x="-116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143C6CC-FD1D-47E3-A5C8-561203AF3449}" type="slidenum">
              <a:rPr lang="ru-RU"/>
              <a:pPr>
                <a:defRPr/>
              </a:pPr>
              <a:t>‹#›</a:t>
            </a:fld>
            <a:endParaRPr lang="ru-RU"/>
          </a:p>
        </p:txBody>
      </p:sp>
    </p:spTree>
    <p:extLst>
      <p:ext uri="{BB962C8B-B14F-4D97-AF65-F5344CB8AC3E}">
        <p14:creationId xmlns:p14="http://schemas.microsoft.com/office/powerpoint/2010/main" val="373245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017122A-F061-41F6-A551-450E2594A558}" type="slidenum">
              <a:rPr lang="ru-RU"/>
              <a:pPr>
                <a:defRPr/>
              </a:pPr>
              <a:t>‹#›</a:t>
            </a:fld>
            <a:endParaRPr lang="ru-RU"/>
          </a:p>
        </p:txBody>
      </p:sp>
    </p:spTree>
    <p:extLst>
      <p:ext uri="{BB962C8B-B14F-4D97-AF65-F5344CB8AC3E}">
        <p14:creationId xmlns:p14="http://schemas.microsoft.com/office/powerpoint/2010/main" val="28024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4215BF0-DB59-48D9-8CD3-5DD2F0D36A02}" type="slidenum">
              <a:rPr lang="ru-RU"/>
              <a:pPr>
                <a:defRPr/>
              </a:pPr>
              <a:t>‹#›</a:t>
            </a:fld>
            <a:endParaRPr lang="ru-RU"/>
          </a:p>
        </p:txBody>
      </p:sp>
    </p:spTree>
    <p:extLst>
      <p:ext uri="{BB962C8B-B14F-4D97-AF65-F5344CB8AC3E}">
        <p14:creationId xmlns:p14="http://schemas.microsoft.com/office/powerpoint/2010/main" val="390140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E2B5158-CAE5-4AF3-B699-0E9521231F8D}" type="slidenum">
              <a:rPr lang="ru-RU"/>
              <a:pPr>
                <a:defRPr/>
              </a:pPr>
              <a:t>‹#›</a:t>
            </a:fld>
            <a:endParaRPr lang="ru-RU"/>
          </a:p>
        </p:txBody>
      </p:sp>
    </p:spTree>
    <p:extLst>
      <p:ext uri="{BB962C8B-B14F-4D97-AF65-F5344CB8AC3E}">
        <p14:creationId xmlns:p14="http://schemas.microsoft.com/office/powerpoint/2010/main" val="301435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6BCFFE9-5EBA-45EF-9953-45144C45402E}" type="slidenum">
              <a:rPr lang="ru-RU"/>
              <a:pPr>
                <a:defRPr/>
              </a:pPr>
              <a:t>‹#›</a:t>
            </a:fld>
            <a:endParaRPr lang="ru-RU"/>
          </a:p>
        </p:txBody>
      </p:sp>
    </p:spTree>
    <p:extLst>
      <p:ext uri="{BB962C8B-B14F-4D97-AF65-F5344CB8AC3E}">
        <p14:creationId xmlns:p14="http://schemas.microsoft.com/office/powerpoint/2010/main" val="605880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6A0AE48-B8D1-4FE6-A12F-A2109277E1D1}" type="slidenum">
              <a:rPr lang="ru-RU"/>
              <a:pPr>
                <a:defRPr/>
              </a:pPr>
              <a:t>‹#›</a:t>
            </a:fld>
            <a:endParaRPr lang="ru-RU"/>
          </a:p>
        </p:txBody>
      </p:sp>
    </p:spTree>
    <p:extLst>
      <p:ext uri="{BB962C8B-B14F-4D97-AF65-F5344CB8AC3E}">
        <p14:creationId xmlns:p14="http://schemas.microsoft.com/office/powerpoint/2010/main" val="402507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EF2CC7A7-20F0-466E-8AD7-9D3B7C934720}" type="slidenum">
              <a:rPr lang="ru-RU"/>
              <a:pPr>
                <a:defRPr/>
              </a:pPr>
              <a:t>‹#›</a:t>
            </a:fld>
            <a:endParaRPr lang="ru-RU"/>
          </a:p>
        </p:txBody>
      </p:sp>
    </p:spTree>
    <p:extLst>
      <p:ext uri="{BB962C8B-B14F-4D97-AF65-F5344CB8AC3E}">
        <p14:creationId xmlns:p14="http://schemas.microsoft.com/office/powerpoint/2010/main" val="79805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688F6E01-E2BF-4C39-9C72-4BD8A5AA559B}" type="slidenum">
              <a:rPr lang="ru-RU"/>
              <a:pPr>
                <a:defRPr/>
              </a:pPr>
              <a:t>‹#›</a:t>
            </a:fld>
            <a:endParaRPr lang="ru-RU"/>
          </a:p>
        </p:txBody>
      </p:sp>
    </p:spTree>
    <p:extLst>
      <p:ext uri="{BB962C8B-B14F-4D97-AF65-F5344CB8AC3E}">
        <p14:creationId xmlns:p14="http://schemas.microsoft.com/office/powerpoint/2010/main" val="1133993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2F930CD6-0BAE-4C82-947D-2B230236E7FE}" type="slidenum">
              <a:rPr lang="ru-RU"/>
              <a:pPr>
                <a:defRPr/>
              </a:pPr>
              <a:t>‹#›</a:t>
            </a:fld>
            <a:endParaRPr lang="ru-RU"/>
          </a:p>
        </p:txBody>
      </p:sp>
    </p:spTree>
    <p:extLst>
      <p:ext uri="{BB962C8B-B14F-4D97-AF65-F5344CB8AC3E}">
        <p14:creationId xmlns:p14="http://schemas.microsoft.com/office/powerpoint/2010/main" val="381986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77E44ED-E6E1-41E8-80EF-D00343669DCB}" type="slidenum">
              <a:rPr lang="ru-RU"/>
              <a:pPr>
                <a:defRPr/>
              </a:pPr>
              <a:t>‹#›</a:t>
            </a:fld>
            <a:endParaRPr lang="ru-RU"/>
          </a:p>
        </p:txBody>
      </p:sp>
    </p:spTree>
    <p:extLst>
      <p:ext uri="{BB962C8B-B14F-4D97-AF65-F5344CB8AC3E}">
        <p14:creationId xmlns:p14="http://schemas.microsoft.com/office/powerpoint/2010/main" val="233107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4537BF2-1A28-4412-8F0F-7687DE51D1BE}" type="slidenum">
              <a:rPr lang="ru-RU"/>
              <a:pPr>
                <a:defRPr/>
              </a:pPr>
              <a:t>‹#›</a:t>
            </a:fld>
            <a:endParaRPr lang="ru-RU"/>
          </a:p>
        </p:txBody>
      </p:sp>
    </p:spTree>
    <p:extLst>
      <p:ext uri="{BB962C8B-B14F-4D97-AF65-F5344CB8AC3E}">
        <p14:creationId xmlns:p14="http://schemas.microsoft.com/office/powerpoint/2010/main" val="2720072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338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ru-RU"/>
          </a:p>
        </p:txBody>
      </p:sp>
      <p:sp>
        <p:nvSpPr>
          <p:cNvPr id="3338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ru-RU"/>
          </a:p>
        </p:txBody>
      </p:sp>
      <p:sp>
        <p:nvSpPr>
          <p:cNvPr id="3338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C4E1F72-8659-4ABD-87B3-DDD28A59BC7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1763713" y="476250"/>
            <a:ext cx="51579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kk-KZ" sz="2000" b="1" dirty="0" smtClean="0"/>
              <a:t>Өзен жалпы </a:t>
            </a:r>
            <a:r>
              <a:rPr lang="kk-KZ" sz="2000" b="1" dirty="0"/>
              <a:t>білім беретін орта мектебі</a:t>
            </a:r>
            <a:endParaRPr lang="ru-RU" sz="2000" b="1" dirty="0"/>
          </a:p>
        </p:txBody>
      </p:sp>
      <p:sp>
        <p:nvSpPr>
          <p:cNvPr id="2051" name="TextBox 5"/>
          <p:cNvSpPr txBox="1">
            <a:spLocks noChangeArrowheads="1"/>
          </p:cNvSpPr>
          <p:nvPr/>
        </p:nvSpPr>
        <p:spPr bwMode="auto">
          <a:xfrm>
            <a:off x="5292725" y="4508500"/>
            <a:ext cx="30522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kk-KZ" sz="2000" b="1" dirty="0"/>
              <a:t>Өткізген: </a:t>
            </a:r>
            <a:r>
              <a:rPr lang="kk-KZ" sz="2000" b="1" dirty="0" smtClean="0"/>
              <a:t>Оралов Ш.М.</a:t>
            </a:r>
            <a:endParaRPr lang="ru-RU" sz="2000" b="1" dirty="0"/>
          </a:p>
        </p:txBody>
      </p:sp>
      <p:sp>
        <p:nvSpPr>
          <p:cNvPr id="7" name="WordArt 5"/>
          <p:cNvSpPr>
            <a:spLocks noChangeArrowheads="1" noChangeShapeType="1" noTextEdit="1"/>
          </p:cNvSpPr>
          <p:nvPr/>
        </p:nvSpPr>
        <p:spPr bwMode="auto">
          <a:xfrm>
            <a:off x="611560" y="1845047"/>
            <a:ext cx="7993063" cy="2232025"/>
          </a:xfrm>
          <a:prstGeom prst="rect">
            <a:avLst/>
          </a:prstGeom>
        </p:spPr>
        <p:txBody>
          <a:bodyPr wrap="none" fromWordArt="1">
            <a:prstTxWarp prst="textPlain">
              <a:avLst>
                <a:gd name="adj" fmla="val 5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u-RU" sz="2000"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Бала </a:t>
            </a:r>
            <a:r>
              <a:rPr lang="ru-RU" sz="2000" b="1" kern="10"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құқығы</a:t>
            </a:r>
            <a:r>
              <a:rPr lang="ru-RU" sz="2000"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2000" b="1" kern="1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defRPr/>
            </a:pPr>
            <a:r>
              <a:rPr lang="ru-RU" sz="2000" b="1" kern="10"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адам</a:t>
            </a:r>
            <a:r>
              <a:rPr lang="ru-RU" sz="2000"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ru-RU" sz="2000" b="1" kern="10"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құқығы</a:t>
            </a:r>
            <a:endParaRPr lang="ru-RU" sz="2000" b="1" kern="1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repeatCount="indefinite" fill="hold" grpId="0" nodeType="clickEffect">
                                  <p:stCondLst>
                                    <p:cond delay="0"/>
                                  </p:stCondLst>
                                  <p:childTnLst>
                                    <p:animClr clrSpc="hsl" dir="cw">
                                      <p:cBhvr override="childStyle">
                                        <p:cTn id="6" dur="2000" fill="hold"/>
                                        <p:tgtEl>
                                          <p:spTgt spid="7"/>
                                        </p:tgtEl>
                                        <p:attrNameLst>
                                          <p:attrName>style.color</p:attrName>
                                        </p:attrNameLst>
                                      </p:cBhvr>
                                      <p:by>
                                        <p:hsl h="-7200000" s="0" l="0"/>
                                      </p:by>
                                    </p:animClr>
                                    <p:animClr clrSpc="hsl" dir="cw">
                                      <p:cBhvr>
                                        <p:cTn id="7" dur="2000" fill="hold"/>
                                        <p:tgtEl>
                                          <p:spTgt spid="7"/>
                                        </p:tgtEl>
                                        <p:attrNameLst>
                                          <p:attrName>fillcolor</p:attrName>
                                        </p:attrNameLst>
                                      </p:cBhvr>
                                      <p:by>
                                        <p:hsl h="-7200000" s="0" l="0"/>
                                      </p:by>
                                    </p:animClr>
                                    <p:animClr clrSpc="hsl" dir="cw">
                                      <p:cBhvr>
                                        <p:cTn id="8" dur="2000" fill="hold"/>
                                        <p:tgtEl>
                                          <p:spTgt spid="7"/>
                                        </p:tgtEl>
                                        <p:attrNameLst>
                                          <p:attrName>stroke.color</p:attrName>
                                        </p:attrNameLst>
                                      </p:cBhvr>
                                      <p:by>
                                        <p:hsl h="-7200000" s="0" l="0"/>
                                      </p:by>
                                    </p:animClr>
                                    <p:set>
                                      <p:cBhvr>
                                        <p:cTn id="9" dur="20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7" name="Rectangle 3"/>
          <p:cNvSpPr>
            <a:spLocks noGrp="1" noChangeArrowheads="1"/>
          </p:cNvSpPr>
          <p:nvPr>
            <p:ph type="body" idx="1"/>
          </p:nvPr>
        </p:nvSpPr>
        <p:spPr>
          <a:xfrm>
            <a:off x="5003800" y="836613"/>
            <a:ext cx="3683000" cy="4568825"/>
          </a:xfrm>
        </p:spPr>
        <p:txBody>
          <a:bodyPr/>
          <a:lstStyle/>
          <a:p>
            <a:pPr eaLnBrk="1" hangingPunct="1">
              <a:lnSpc>
                <a:spcPct val="90000"/>
              </a:lnSpc>
              <a:buFontTx/>
              <a:buNone/>
              <a:defRPr/>
            </a:pPr>
            <a:r>
              <a:rPr lang="kk-KZ" dirty="0" smtClean="0"/>
              <a:t>   </a:t>
            </a:r>
          </a:p>
          <a:p>
            <a:pPr eaLnBrk="1" hangingPunct="1">
              <a:lnSpc>
                <a:spcPct val="90000"/>
              </a:lnSpc>
              <a:buFontTx/>
              <a:buNone/>
              <a:defRPr/>
            </a:pPr>
            <a:endParaRPr lang="kk-KZ" dirty="0" smtClean="0"/>
          </a:p>
          <a:p>
            <a:pPr algn="ctr" eaLnBrk="1" hangingPunct="1">
              <a:lnSpc>
                <a:spcPct val="90000"/>
              </a:lnSpc>
              <a:buFontTx/>
              <a:buNone/>
              <a:defRPr/>
            </a:pPr>
            <a:r>
              <a:rPr lang="kk-KZ" sz="3600" b="1" dirty="0" smtClean="0">
                <a:latin typeface="Times New Roman" pitchFamily="18" charset="0"/>
                <a:cs typeface="Times New Roman" pitchFamily="18" charset="0"/>
              </a:rPr>
              <a:t>     </a:t>
            </a:r>
            <a:r>
              <a:rPr lang="kk-KZ" sz="3600" b="1" dirty="0" smtClean="0">
                <a:effectLst>
                  <a:outerShdw blurRad="38100" dist="38100" dir="2700000" algn="tl">
                    <a:srgbClr val="000000"/>
                  </a:outerShdw>
                </a:effectLst>
                <a:latin typeface="Times New Roman" pitchFamily="18" charset="0"/>
                <a:cs typeface="Times New Roman" pitchFamily="18" charset="0"/>
              </a:rPr>
              <a:t>2002 жылы тамызда қабылданды. </a:t>
            </a:r>
          </a:p>
          <a:p>
            <a:pPr algn="ctr" eaLnBrk="1" hangingPunct="1">
              <a:lnSpc>
                <a:spcPct val="90000"/>
              </a:lnSpc>
              <a:buFontTx/>
              <a:buNone/>
              <a:defRPr/>
            </a:pPr>
            <a:r>
              <a:rPr lang="kk-KZ" sz="3600" b="1" dirty="0" smtClean="0">
                <a:effectLst>
                  <a:outerShdw blurRad="38100" dist="38100" dir="2700000" algn="tl">
                    <a:srgbClr val="000000"/>
                  </a:outerShdw>
                </a:effectLst>
                <a:latin typeface="Times New Roman" pitchFamily="18" charset="0"/>
                <a:cs typeface="Times New Roman" pitchFamily="18" charset="0"/>
              </a:rPr>
              <a:t>    9 тарау,</a:t>
            </a:r>
          </a:p>
          <a:p>
            <a:pPr algn="ctr" eaLnBrk="1" hangingPunct="1">
              <a:lnSpc>
                <a:spcPct val="90000"/>
              </a:lnSpc>
              <a:buFontTx/>
              <a:buNone/>
              <a:defRPr/>
            </a:pPr>
            <a:r>
              <a:rPr lang="kk-KZ" sz="3600" b="1" dirty="0" smtClean="0">
                <a:effectLst>
                  <a:outerShdw blurRad="38100" dist="38100" dir="2700000" algn="tl">
                    <a:srgbClr val="000000"/>
                  </a:outerShdw>
                </a:effectLst>
                <a:latin typeface="Times New Roman" pitchFamily="18" charset="0"/>
                <a:cs typeface="Times New Roman" pitchFamily="18" charset="0"/>
              </a:rPr>
              <a:t> 53 баптан тұрады.</a:t>
            </a:r>
            <a:endParaRPr lang="ru-RU" sz="3600" b="1" dirty="0" smtClean="0">
              <a:effectLst>
                <a:outerShdw blurRad="38100" dist="38100" dir="2700000" algn="tl">
                  <a:srgbClr val="000000"/>
                </a:outerShdw>
              </a:effectLst>
              <a:latin typeface="Times New Roman" pitchFamily="18" charset="0"/>
              <a:cs typeface="Times New Roman" pitchFamily="18" charset="0"/>
            </a:endParaRPr>
          </a:p>
        </p:txBody>
      </p:sp>
      <p:pic>
        <p:nvPicPr>
          <p:cNvPr id="11267" name="Picture 4" descr="Изображение 0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4443412" cy="6048375"/>
          </a:xfrm>
          <a:prstGeom prst="rect">
            <a:avLst/>
          </a:prstGeom>
          <a:noFill/>
          <a:ln w="76200" cmpd="tri">
            <a:solidFill>
              <a:srgbClr val="996633"/>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23" name="Rectangle 3"/>
          <p:cNvSpPr>
            <a:spLocks noGrp="1" noChangeArrowheads="1"/>
          </p:cNvSpPr>
          <p:nvPr>
            <p:ph type="body" idx="1"/>
          </p:nvPr>
        </p:nvSpPr>
        <p:spPr>
          <a:xfrm>
            <a:off x="4859338" y="333375"/>
            <a:ext cx="3960812" cy="6264275"/>
          </a:xfrm>
        </p:spPr>
        <p:txBody>
          <a:bodyPr/>
          <a:lstStyle/>
          <a:p>
            <a:pPr eaLnBrk="1" hangingPunct="1">
              <a:buFontTx/>
              <a:buNone/>
              <a:defRPr/>
            </a:pPr>
            <a:endParaRPr lang="kk-KZ" dirty="0" smtClean="0"/>
          </a:p>
          <a:p>
            <a:pPr eaLnBrk="1" hangingPunct="1">
              <a:buFontTx/>
              <a:buNone/>
              <a:defRPr/>
            </a:pPr>
            <a:endParaRPr lang="kk-KZ" dirty="0" smtClean="0"/>
          </a:p>
          <a:p>
            <a:pPr eaLnBrk="1" hangingPunct="1">
              <a:buFontTx/>
              <a:buNone/>
              <a:defRPr/>
            </a:pPr>
            <a:endParaRPr lang="kk-KZ" dirty="0" smtClean="0"/>
          </a:p>
          <a:p>
            <a:pPr algn="ctr" eaLnBrk="1" hangingPunct="1">
              <a:buFontTx/>
              <a:buNone/>
              <a:defRPr/>
            </a:pPr>
            <a:r>
              <a:rPr lang="kk-KZ" b="1" dirty="0" smtClean="0">
                <a:effectLst>
                  <a:outerShdw blurRad="38100" dist="38100" dir="2700000" algn="tl">
                    <a:srgbClr val="000000">
                      <a:alpha val="43137"/>
                    </a:srgbClr>
                  </a:outerShdw>
                </a:effectLst>
              </a:rPr>
              <a:t>Конвенция – </a:t>
            </a:r>
          </a:p>
          <a:p>
            <a:pPr algn="ctr" eaLnBrk="1" hangingPunct="1">
              <a:buFontTx/>
              <a:buNone/>
              <a:defRPr/>
            </a:pPr>
            <a:r>
              <a:rPr lang="kk-KZ" b="1" dirty="0" smtClean="0">
                <a:effectLst>
                  <a:outerShdw blurRad="38100" dist="38100" dir="2700000" algn="tl">
                    <a:srgbClr val="000000">
                      <a:alpha val="43137"/>
                    </a:srgbClr>
                  </a:outerShdw>
                </a:effectLst>
              </a:rPr>
              <a:t>бала құқығының әлемдік Конституциясы</a:t>
            </a:r>
            <a:endParaRPr lang="ru-RU" b="1" dirty="0" smtClean="0">
              <a:effectLst>
                <a:outerShdw blurRad="38100" dist="38100" dir="2700000" algn="tl">
                  <a:srgbClr val="000000">
                    <a:alpha val="43137"/>
                  </a:srgbClr>
                </a:outerShdw>
              </a:effectLst>
            </a:endParaRPr>
          </a:p>
        </p:txBody>
      </p:sp>
      <p:pic>
        <p:nvPicPr>
          <p:cNvPr id="12291" name="Picture 4" descr="Изображение 0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33375"/>
            <a:ext cx="4321175" cy="6165850"/>
          </a:xfrm>
          <a:prstGeom prst="rect">
            <a:avLst/>
          </a:prstGeom>
          <a:noFill/>
          <a:ln w="76200" cmpd="tri">
            <a:solidFill>
              <a:srgbClr val="3399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23">
                                            <p:txEl>
                                              <p:pRg st="3" end="3"/>
                                            </p:txEl>
                                          </p:spTgt>
                                        </p:tgtEl>
                                        <p:attrNameLst>
                                          <p:attrName>style.visibility</p:attrName>
                                        </p:attrNameLst>
                                      </p:cBhvr>
                                      <p:to>
                                        <p:strVal val="visible"/>
                                      </p:to>
                                    </p:set>
                                    <p:animEffect transition="in" filter="fade">
                                      <p:cBhvr>
                                        <p:cTn id="7" dur="1000">
                                          <p:stCondLst>
                                            <p:cond delay="0"/>
                                          </p:stCondLst>
                                        </p:cTn>
                                        <p:tgtEl>
                                          <p:spTgt spid="33792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23">
                                            <p:txEl>
                                              <p:pRg st="4" end="4"/>
                                            </p:txEl>
                                          </p:spTgt>
                                        </p:tgtEl>
                                        <p:attrNameLst>
                                          <p:attrName>style.visibility</p:attrName>
                                        </p:attrNameLst>
                                      </p:cBhvr>
                                      <p:to>
                                        <p:strVal val="visible"/>
                                      </p:to>
                                    </p:set>
                                    <p:animEffect transition="in" filter="fade">
                                      <p:cBhvr>
                                        <p:cTn id="12" dur="1000">
                                          <p:stCondLst>
                                            <p:cond delay="0"/>
                                          </p:stCondLst>
                                        </p:cTn>
                                        <p:tgtEl>
                                          <p:spTgt spid="3379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WordArt 4"/>
          <p:cNvSpPr>
            <a:spLocks noChangeArrowheads="1" noChangeShapeType="1" noTextEdit="1"/>
          </p:cNvSpPr>
          <p:nvPr/>
        </p:nvSpPr>
        <p:spPr bwMode="auto">
          <a:xfrm>
            <a:off x="395288" y="3140075"/>
            <a:ext cx="8424862" cy="720725"/>
          </a:xfrm>
          <a:prstGeom prst="rect">
            <a:avLst/>
          </a:prstGeom>
        </p:spPr>
        <p:txBody>
          <a:bodyPr wrap="none" fromWordArt="1">
            <a:prstTxWarp prst="textPlain">
              <a:avLst>
                <a:gd name="adj" fmla="val 50000"/>
              </a:avLst>
            </a:prstTxWarp>
          </a:bodyPr>
          <a:lstStyle/>
          <a:p>
            <a:pPr algn="ctr"/>
            <a:endParaRPr lang="ru-RU" sz="3600" b="1" kern="10">
              <a:ln w="19050">
                <a:solidFill>
                  <a:srgbClr val="0000FF"/>
                </a:solidFill>
                <a:round/>
                <a:headEnd/>
                <a:tailEnd/>
              </a:ln>
              <a:solidFill>
                <a:schemeClr val="bg1"/>
              </a:solidFill>
              <a:effectLst>
                <a:outerShdw dist="35921" dir="2700000" algn="ctr" rotWithShape="0">
                  <a:srgbClr val="990000"/>
                </a:outerShdw>
              </a:effectLst>
              <a:latin typeface="KZ Arial"/>
            </a:endParaRPr>
          </a:p>
        </p:txBody>
      </p:sp>
      <p:pic>
        <p:nvPicPr>
          <p:cNvPr id="649228" name="Picture 12" descr="Казахстан1"/>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143375" y="0"/>
            <a:ext cx="4032250" cy="2293938"/>
          </a:xfrm>
          <a:noFill/>
        </p:spPr>
      </p:pic>
      <p:sp>
        <p:nvSpPr>
          <p:cNvPr id="13316" name="Rectangle 59"/>
          <p:cNvSpPr>
            <a:spLocks noChangeArrowheads="1"/>
          </p:cNvSpPr>
          <p:nvPr/>
        </p:nvSpPr>
        <p:spPr bwMode="auto">
          <a:xfrm>
            <a:off x="211138" y="1643063"/>
            <a:ext cx="8932862"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ru-RU" sz="2800" b="1" i="1">
                <a:latin typeface="Times New Roman" pitchFamily="18" charset="0"/>
                <a:cs typeface="Times New Roman" pitchFamily="18" charset="0"/>
              </a:rPr>
              <a:t>1. «Бәріміз бірге» ойыны</a:t>
            </a:r>
            <a:r>
              <a:rPr lang="ru-RU" sz="2800" i="1">
                <a:latin typeface="Times New Roman" pitchFamily="18" charset="0"/>
                <a:cs typeface="Times New Roman" pitchFamily="18" charset="0"/>
              </a:rPr>
              <a:t> </a:t>
            </a:r>
            <a:endParaRPr lang="en-US" sz="2800" i="1">
              <a:latin typeface="Times New Roman" pitchFamily="18" charset="0"/>
              <a:cs typeface="Times New Roman" pitchFamily="18" charset="0"/>
            </a:endParaRPr>
          </a:p>
          <a:p>
            <a:r>
              <a:rPr lang="ru-RU" sz="2400" b="1" i="1">
                <a:latin typeface="Times New Roman" pitchFamily="18" charset="0"/>
                <a:cs typeface="Times New Roman" pitchFamily="18" charset="0"/>
              </a:rPr>
              <a:t>(Басталған сөйлемдерді барлық оқушы бірге хормен аяқтайды.)</a:t>
            </a:r>
            <a:endParaRPr lang="ru-RU" sz="2400" b="1">
              <a:latin typeface="Times New Roman" pitchFamily="18" charset="0"/>
              <a:cs typeface="Times New Roman" pitchFamily="18" charset="0"/>
            </a:endParaRPr>
          </a:p>
          <a:p>
            <a:r>
              <a:rPr lang="ru-RU" sz="2800" b="1" i="1">
                <a:latin typeface="Times New Roman" pitchFamily="18" charset="0"/>
                <a:cs typeface="Times New Roman" pitchFamily="18" charset="0"/>
              </a:rPr>
              <a:t>    - Біздің мемлекетіміз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ҚР мемлекеттік тілі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Мемлекеттік рәміздер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Біздің елордамыз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Біздің президентіміз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Біз тұратын облыс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Біз тұратын аудан –</a:t>
            </a:r>
            <a:endParaRPr lang="ru-RU" sz="2800" b="1">
              <a:latin typeface="Times New Roman" pitchFamily="18" charset="0"/>
              <a:cs typeface="Times New Roman" pitchFamily="18" charset="0"/>
            </a:endParaRPr>
          </a:p>
          <a:p>
            <a:r>
              <a:rPr lang="ru-RU" sz="2800" b="1" i="1">
                <a:latin typeface="Times New Roman" pitchFamily="18" charset="0"/>
                <a:cs typeface="Times New Roman" pitchFamily="18" charset="0"/>
              </a:rPr>
              <a:t>  - Біз тұратын ауыл –</a:t>
            </a:r>
            <a:endParaRPr lang="ru-RU" sz="28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afterEffect">
                                  <p:stCondLst>
                                    <p:cond delay="0"/>
                                  </p:stCondLst>
                                  <p:childTnLst>
                                    <p:set>
                                      <p:cBhvr>
                                        <p:cTn id="6" dur="1" fill="hold">
                                          <p:stCondLst>
                                            <p:cond delay="0"/>
                                          </p:stCondLst>
                                        </p:cTn>
                                        <p:tgtEl>
                                          <p:spTgt spid="649228"/>
                                        </p:tgtEl>
                                        <p:attrNameLst>
                                          <p:attrName>style.visibility</p:attrName>
                                        </p:attrNameLst>
                                      </p:cBhvr>
                                      <p:to>
                                        <p:strVal val="visible"/>
                                      </p:to>
                                    </p:set>
                                    <p:animEffect transition="in" filter="barn(outHorizontal)">
                                      <p:cBhvr>
                                        <p:cTn id="7" dur="500"/>
                                        <p:tgtEl>
                                          <p:spTgt spid="649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5143500" y="3143250"/>
            <a:ext cx="3000375"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0000"/>
                </a:solidFill>
                <a:effectLst>
                  <a:outerShdw blurRad="38100" dist="38100" dir="2700000" algn="tl">
                    <a:srgbClr val="000000"/>
                  </a:outerShdw>
                </a:effectLst>
              </a:rPr>
              <a:t>1995 жылы 30 тамызда </a:t>
            </a:r>
            <a:endParaRPr lang="ru-RU" dirty="0">
              <a:solidFill>
                <a:srgbClr val="FF0000"/>
              </a:solidFill>
            </a:endParaRPr>
          </a:p>
        </p:txBody>
      </p:sp>
      <p:sp>
        <p:nvSpPr>
          <p:cNvPr id="3" name="Скругленный прямоугольник 2"/>
          <p:cNvSpPr/>
          <p:nvPr/>
        </p:nvSpPr>
        <p:spPr>
          <a:xfrm>
            <a:off x="785813" y="1643063"/>
            <a:ext cx="3000375"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0000"/>
                </a:solidFill>
                <a:effectLst>
                  <a:outerShdw blurRad="38100" dist="38100" dir="2700000" algn="tl">
                    <a:srgbClr val="000000"/>
                  </a:outerShdw>
                </a:effectLst>
              </a:rPr>
              <a:t>1959 жылы 20 қарашада </a:t>
            </a:r>
            <a:endParaRPr lang="ru-RU" dirty="0">
              <a:solidFill>
                <a:srgbClr val="FF0000"/>
              </a:solidFill>
            </a:endParaRPr>
          </a:p>
        </p:txBody>
      </p:sp>
      <p:sp>
        <p:nvSpPr>
          <p:cNvPr id="4" name="Скругленный прямоугольник 3"/>
          <p:cNvSpPr/>
          <p:nvPr/>
        </p:nvSpPr>
        <p:spPr>
          <a:xfrm>
            <a:off x="571500" y="1643063"/>
            <a:ext cx="3857625"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effectLst>
                  <a:outerShdw blurRad="38100" dist="38100" dir="2700000" algn="tl">
                    <a:srgbClr val="000000"/>
                  </a:outerShdw>
                </a:effectLst>
              </a:rPr>
              <a:t> </a:t>
            </a:r>
            <a:r>
              <a:rPr lang="kk-KZ" b="1" i="1" dirty="0">
                <a:solidFill>
                  <a:schemeClr val="tx1"/>
                </a:solidFill>
                <a:effectLst>
                  <a:outerShdw blurRad="38100" dist="38100" dir="2700000" algn="tl">
                    <a:srgbClr val="000000"/>
                  </a:outerShdw>
                </a:effectLst>
              </a:rPr>
              <a:t>БҰҰ-ның Бас Ассамблеясына “Балалар құқығы” декларациясы қабылданды.</a:t>
            </a:r>
            <a:endParaRPr lang="ru-RU" dirty="0">
              <a:solidFill>
                <a:schemeClr val="tx1"/>
              </a:solidFill>
            </a:endParaRPr>
          </a:p>
        </p:txBody>
      </p:sp>
      <p:sp>
        <p:nvSpPr>
          <p:cNvPr id="5" name="Скругленный прямоугольник 4"/>
          <p:cNvSpPr/>
          <p:nvPr/>
        </p:nvSpPr>
        <p:spPr>
          <a:xfrm>
            <a:off x="5214938" y="1643063"/>
            <a:ext cx="3000375"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0000"/>
                </a:solidFill>
                <a:effectLst>
                  <a:outerShdw blurRad="38100" dist="38100" dir="2700000" algn="tl">
                    <a:srgbClr val="000000"/>
                  </a:outerShdw>
                </a:effectLst>
              </a:rPr>
              <a:t>1989 жылы 20 қарашада </a:t>
            </a:r>
            <a:endParaRPr lang="ru-RU" dirty="0">
              <a:solidFill>
                <a:srgbClr val="FF0000"/>
              </a:solidFill>
            </a:endParaRPr>
          </a:p>
        </p:txBody>
      </p:sp>
      <p:sp>
        <p:nvSpPr>
          <p:cNvPr id="6" name="Скругленный прямоугольник 5"/>
          <p:cNvSpPr/>
          <p:nvPr/>
        </p:nvSpPr>
        <p:spPr>
          <a:xfrm>
            <a:off x="5143500" y="1643063"/>
            <a:ext cx="3214688"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i="1" dirty="0">
                <a:solidFill>
                  <a:schemeClr val="tx1"/>
                </a:solidFill>
                <a:effectLst>
                  <a:outerShdw blurRad="38100" dist="38100" dir="2700000" algn="tl">
                    <a:srgbClr val="000000"/>
                  </a:outerShdw>
                </a:effectLst>
              </a:rPr>
              <a:t>“Бала құқығы туралы” конвенция қабылданды.</a:t>
            </a:r>
            <a:endParaRPr lang="ru-RU" dirty="0">
              <a:solidFill>
                <a:schemeClr val="tx1"/>
              </a:solidFill>
            </a:endParaRPr>
          </a:p>
        </p:txBody>
      </p:sp>
      <p:sp>
        <p:nvSpPr>
          <p:cNvPr id="8" name="Скругленный прямоугольник 7"/>
          <p:cNvSpPr/>
          <p:nvPr/>
        </p:nvSpPr>
        <p:spPr>
          <a:xfrm>
            <a:off x="785813" y="3143250"/>
            <a:ext cx="3000375"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0000"/>
                </a:solidFill>
                <a:effectLst>
                  <a:outerShdw blurRad="38100" dist="38100" dir="2700000" algn="tl">
                    <a:srgbClr val="000000"/>
                  </a:outerShdw>
                </a:effectLst>
              </a:rPr>
              <a:t>1993 жылы 28 қаңтарда </a:t>
            </a:r>
            <a:endParaRPr lang="ru-RU" dirty="0">
              <a:solidFill>
                <a:srgbClr val="FF0000"/>
              </a:solidFill>
            </a:endParaRPr>
          </a:p>
        </p:txBody>
      </p:sp>
      <p:sp>
        <p:nvSpPr>
          <p:cNvPr id="9" name="Скругленный прямоугольник 8"/>
          <p:cNvSpPr/>
          <p:nvPr/>
        </p:nvSpPr>
        <p:spPr>
          <a:xfrm>
            <a:off x="2643188" y="4714875"/>
            <a:ext cx="3000375"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0000"/>
                </a:solidFill>
                <a:effectLst>
                  <a:outerShdw blurRad="38100" dist="38100" dir="2700000" algn="tl">
                    <a:srgbClr val="000000"/>
                  </a:outerShdw>
                </a:effectLst>
              </a:rPr>
              <a:t>2002 жылы 8 тамызда </a:t>
            </a:r>
            <a:endParaRPr lang="ru-RU" dirty="0">
              <a:solidFill>
                <a:srgbClr val="FF0000"/>
              </a:solidFill>
            </a:endParaRPr>
          </a:p>
        </p:txBody>
      </p:sp>
      <p:sp>
        <p:nvSpPr>
          <p:cNvPr id="10" name="Скругленный прямоугольник 9"/>
          <p:cNvSpPr/>
          <p:nvPr/>
        </p:nvSpPr>
        <p:spPr>
          <a:xfrm>
            <a:off x="2357438" y="4714875"/>
            <a:ext cx="4214812"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rgbClr val="FFFF00"/>
                </a:solidFill>
                <a:effectLst>
                  <a:outerShdw blurRad="38100" dist="38100" dir="2700000" algn="tl">
                    <a:srgbClr val="000000"/>
                  </a:outerShdw>
                </a:effectLst>
              </a:rPr>
              <a:t> </a:t>
            </a:r>
            <a:r>
              <a:rPr lang="kk-KZ" b="1" i="1" dirty="0">
                <a:solidFill>
                  <a:schemeClr val="tx1"/>
                </a:solidFill>
                <a:effectLst>
                  <a:outerShdw blurRad="38100" dist="38100" dir="2700000" algn="tl">
                    <a:srgbClr val="000000"/>
                  </a:outerShdw>
                </a:effectLst>
              </a:rPr>
              <a:t>“Қазақстан Республикасындағы баланың құқықтары туралы” заңы қабылданды.</a:t>
            </a:r>
            <a:endParaRPr lang="ru-RU" dirty="0">
              <a:solidFill>
                <a:schemeClr val="tx1"/>
              </a:solidFill>
            </a:endParaRPr>
          </a:p>
        </p:txBody>
      </p:sp>
      <p:sp>
        <p:nvSpPr>
          <p:cNvPr id="11" name="Скругленный прямоугольник 10"/>
          <p:cNvSpPr/>
          <p:nvPr/>
        </p:nvSpPr>
        <p:spPr>
          <a:xfrm>
            <a:off x="4929188" y="3143250"/>
            <a:ext cx="3500437" cy="1000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effectLst>
                  <a:outerShdw blurRad="38100" dist="38100" dir="2700000" algn="tl">
                    <a:srgbClr val="000000"/>
                  </a:outerShdw>
                </a:effectLst>
              </a:rPr>
              <a:t> </a:t>
            </a:r>
            <a:r>
              <a:rPr lang="kk-KZ" b="1" i="1" dirty="0">
                <a:solidFill>
                  <a:schemeClr val="tx1"/>
                </a:solidFill>
                <a:effectLst>
                  <a:outerShdw blurRad="38100" dist="38100" dir="2700000" algn="tl">
                    <a:srgbClr val="000000"/>
                  </a:outerShdw>
                </a:effectLst>
              </a:rPr>
              <a:t>Референдум арқылы бекіткен екінші Конституция қабылданды.</a:t>
            </a:r>
            <a:endParaRPr lang="ru-RU" dirty="0">
              <a:solidFill>
                <a:schemeClr val="tx1"/>
              </a:solidFill>
            </a:endParaRPr>
          </a:p>
        </p:txBody>
      </p:sp>
      <p:sp>
        <p:nvSpPr>
          <p:cNvPr id="13" name="Скругленный прямоугольник 12"/>
          <p:cNvSpPr/>
          <p:nvPr/>
        </p:nvSpPr>
        <p:spPr>
          <a:xfrm>
            <a:off x="500063" y="3143250"/>
            <a:ext cx="3429000" cy="928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i="1" dirty="0">
                <a:solidFill>
                  <a:schemeClr val="tx1"/>
                </a:solidFill>
                <a:effectLst>
                  <a:outerShdw blurRad="38100" dist="38100" dir="2700000" algn="tl">
                    <a:srgbClr val="000000"/>
                  </a:outerShdw>
                </a:effectLst>
              </a:rPr>
              <a:t>Егеменді еліміздің алғашқы Конституциясы қабылданды.</a:t>
            </a:r>
            <a:endParaRPr lang="ru-RU" dirty="0">
              <a:solidFill>
                <a:schemeClr val="tx1"/>
              </a:solidFill>
            </a:endParaRPr>
          </a:p>
        </p:txBody>
      </p:sp>
      <p:sp>
        <p:nvSpPr>
          <p:cNvPr id="14348" name="TextBox 13"/>
          <p:cNvSpPr txBox="1">
            <a:spLocks noChangeArrowheads="1"/>
          </p:cNvSpPr>
          <p:nvPr/>
        </p:nvSpPr>
        <p:spPr bwMode="auto">
          <a:xfrm>
            <a:off x="2286000" y="785813"/>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kk-KZ" sz="3200" b="1">
                <a:latin typeface="Times New Roman" pitchFamily="18" charset="0"/>
                <a:cs typeface="Times New Roman" pitchFamily="18" charset="0"/>
              </a:rPr>
              <a:t>2. Жылдар сөйлейді</a:t>
            </a:r>
            <a:endParaRPr lang="ru-RU" sz="32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20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2000" fill="hold"/>
                                        <p:tgtEl>
                                          <p:spTgt spid="5"/>
                                        </p:tgtEl>
                                        <p:attrNameLst>
                                          <p:attrName>ppt_x</p:attrName>
                                        </p:attrNameLst>
                                      </p:cBhvr>
                                      <p:tavLst>
                                        <p:tav tm="0">
                                          <p:val>
                                            <p:strVal val="#ppt_x"/>
                                          </p:val>
                                        </p:tav>
                                        <p:tav tm="100000">
                                          <p:val>
                                            <p:strVal val="#ppt_x"/>
                                          </p:val>
                                        </p:tav>
                                      </p:tavLst>
                                    </p:anim>
                                    <p:anim calcmode="lin" valueType="num">
                                      <p:cBhvr additive="base">
                                        <p:cTn id="19"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2000"/>
                                        <p:tgtEl>
                                          <p:spTgt spid="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ox(in)">
                                      <p:cBhvr>
                                        <p:cTn id="29" dur="2000"/>
                                        <p:tgtEl>
                                          <p:spTgt spid="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ppt_x"/>
                                          </p:val>
                                        </p:tav>
                                        <p:tav tm="100000">
                                          <p:val>
                                            <p:strVal val="#ppt_x"/>
                                          </p:val>
                                        </p:tav>
                                      </p:tavLst>
                                    </p:anim>
                                    <p:anim calcmode="lin" valueType="num">
                                      <p:cBhvr additive="base">
                                        <p:cTn id="3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2000" fill="hold"/>
                                        <p:tgtEl>
                                          <p:spTgt spid="12"/>
                                        </p:tgtEl>
                                        <p:attrNameLst>
                                          <p:attrName>ppt_x</p:attrName>
                                        </p:attrNameLst>
                                      </p:cBhvr>
                                      <p:tavLst>
                                        <p:tav tm="0">
                                          <p:val>
                                            <p:strVal val="#ppt_x"/>
                                          </p:val>
                                        </p:tav>
                                        <p:tav tm="100000">
                                          <p:val>
                                            <p:strVal val="#ppt_x"/>
                                          </p:val>
                                        </p:tav>
                                      </p:tavLst>
                                    </p:anim>
                                    <p:anim calcmode="lin" valueType="num">
                                      <p:cBhvr additive="base">
                                        <p:cTn id="41"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diamond(in)">
                                      <p:cBhvr>
                                        <p:cTn id="46" dur="2000"/>
                                        <p:tgtEl>
                                          <p:spTgt spid="1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2000" fill="hold"/>
                                        <p:tgtEl>
                                          <p:spTgt spid="9"/>
                                        </p:tgtEl>
                                        <p:attrNameLst>
                                          <p:attrName>ppt_x</p:attrName>
                                        </p:attrNameLst>
                                      </p:cBhvr>
                                      <p:tavLst>
                                        <p:tav tm="0">
                                          <p:val>
                                            <p:strVal val="#ppt_x"/>
                                          </p:val>
                                        </p:tav>
                                        <p:tav tm="100000">
                                          <p:val>
                                            <p:strVal val="#ppt_x"/>
                                          </p:val>
                                        </p:tav>
                                      </p:tavLst>
                                    </p:anim>
                                    <p:anim calcmode="lin" valueType="num">
                                      <p:cBhvr additive="base">
                                        <p:cTn id="52"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checkerboard(across)">
                                      <p:cBhvr>
                                        <p:cTn id="5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 grpId="0" animBg="1"/>
      <p:bldP spid="4" grpId="0" animBg="1"/>
      <p:bldP spid="5" grpId="0" animBg="1"/>
      <p:bldP spid="6" grpId="0" animBg="1"/>
      <p:bldP spid="8" grpId="0" animBg="1"/>
      <p:bldP spid="9" grpId="0" animBg="1"/>
      <p:bldP spid="10" grpId="0" animBg="1"/>
      <p:bldP spid="11"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1000125" y="1500188"/>
            <a:ext cx="718502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Tx/>
              <a:buAutoNum type="arabicPeriod"/>
            </a:pPr>
            <a:r>
              <a:rPr lang="kk-KZ" b="1">
                <a:latin typeface="Times New Roman" pitchFamily="18" charset="0"/>
                <a:cs typeface="Times New Roman" pitchFamily="18" charset="0"/>
              </a:rPr>
              <a:t>Бала деп  неше  жасқа  дейінгі адамды  айтады?</a:t>
            </a:r>
          </a:p>
          <a:p>
            <a:pPr>
              <a:buFontTx/>
              <a:buAutoNum type="arabicPeriod"/>
            </a:pPr>
            <a:r>
              <a:rPr lang="kk-KZ" b="1">
                <a:latin typeface="Times New Roman" pitchFamily="18" charset="0"/>
                <a:cs typeface="Times New Roman" pitchFamily="18" charset="0"/>
              </a:rPr>
              <a:t>Жер  бетіндегі халықтар  мүддесін  қорғайтын  ұйым?</a:t>
            </a:r>
          </a:p>
          <a:p>
            <a:pPr>
              <a:buFontTx/>
              <a:buAutoNum type="arabicPeriod"/>
            </a:pPr>
            <a:r>
              <a:rPr lang="kk-KZ" b="1">
                <a:latin typeface="Times New Roman" pitchFamily="18" charset="0"/>
                <a:cs typeface="Times New Roman" pitchFamily="18" charset="0"/>
              </a:rPr>
              <a:t>Қазақстан Республикасының Конституциясы</a:t>
            </a:r>
          </a:p>
          <a:p>
            <a:r>
              <a:rPr lang="kk-KZ" b="1">
                <a:latin typeface="Times New Roman" pitchFamily="18" charset="0"/>
                <a:cs typeface="Times New Roman" pitchFamily="18" charset="0"/>
              </a:rPr>
              <a:t> қашан жарияланды?</a:t>
            </a:r>
          </a:p>
          <a:p>
            <a:endParaRPr lang="kk-KZ" b="1">
              <a:latin typeface="Times New Roman" pitchFamily="18" charset="0"/>
              <a:cs typeface="Times New Roman" pitchFamily="18" charset="0"/>
            </a:endParaRPr>
          </a:p>
          <a:p>
            <a:r>
              <a:rPr lang="kk-KZ" b="1">
                <a:latin typeface="Times New Roman" pitchFamily="18" charset="0"/>
                <a:cs typeface="Times New Roman" pitchFamily="18" charset="0"/>
              </a:rPr>
              <a:t>4. Балаларға жағдай жасап,  қамқорлық  көрсету  кімнің  міндеті? </a:t>
            </a:r>
          </a:p>
          <a:p>
            <a:endParaRPr lang="kk-KZ" b="1">
              <a:latin typeface="Times New Roman" pitchFamily="18" charset="0"/>
              <a:cs typeface="Times New Roman" pitchFamily="18" charset="0"/>
            </a:endParaRPr>
          </a:p>
          <a:p>
            <a:endParaRPr lang="kk-KZ" b="1">
              <a:latin typeface="Times New Roman" pitchFamily="18" charset="0"/>
              <a:cs typeface="Times New Roman" pitchFamily="18" charset="0"/>
            </a:endParaRPr>
          </a:p>
          <a:p>
            <a:r>
              <a:rPr lang="kk-KZ" b="1">
                <a:latin typeface="Times New Roman" pitchFamily="18" charset="0"/>
                <a:cs typeface="Times New Roman" pitchFamily="18" charset="0"/>
              </a:rPr>
              <a:t>5. ҚР Конституциясы  неше  бөлім, неше  баптан  тұрады?</a:t>
            </a:r>
          </a:p>
          <a:p>
            <a:endParaRPr lang="kk-KZ" b="1">
              <a:latin typeface="Times New Roman" pitchFamily="18" charset="0"/>
              <a:cs typeface="Times New Roman" pitchFamily="18" charset="0"/>
            </a:endParaRPr>
          </a:p>
          <a:p>
            <a:endParaRPr lang="kk-KZ" b="1">
              <a:latin typeface="Times New Roman" pitchFamily="18" charset="0"/>
              <a:cs typeface="Times New Roman" pitchFamily="18" charset="0"/>
            </a:endParaRPr>
          </a:p>
          <a:p>
            <a:r>
              <a:rPr lang="kk-KZ" b="1">
                <a:latin typeface="Times New Roman" pitchFamily="18" charset="0"/>
                <a:cs typeface="Times New Roman" pitchFamily="18" charset="0"/>
              </a:rPr>
              <a:t>6. Қазақстан Республикасында 2002 жылы 8 тамызда  қандай </a:t>
            </a:r>
          </a:p>
          <a:p>
            <a:r>
              <a:rPr lang="kk-KZ" b="1">
                <a:latin typeface="Times New Roman" pitchFamily="18" charset="0"/>
                <a:cs typeface="Times New Roman" pitchFamily="18" charset="0"/>
              </a:rPr>
              <a:t>заң қабылданды?</a:t>
            </a:r>
          </a:p>
          <a:p>
            <a:r>
              <a:rPr lang="kk-KZ" b="1">
                <a:latin typeface="Times New Roman" pitchFamily="18" charset="0"/>
                <a:cs typeface="Times New Roman" pitchFamily="18" charset="0"/>
              </a:rPr>
              <a:t>     </a:t>
            </a:r>
            <a:endParaRPr lang="ru-RU" b="1">
              <a:latin typeface="Times New Roman" pitchFamily="18" charset="0"/>
              <a:cs typeface="Times New Roman" pitchFamily="18" charset="0"/>
            </a:endParaRPr>
          </a:p>
        </p:txBody>
      </p:sp>
      <p:sp>
        <p:nvSpPr>
          <p:cNvPr id="5" name="Овал 4"/>
          <p:cNvSpPr/>
          <p:nvPr/>
        </p:nvSpPr>
        <p:spPr>
          <a:xfrm>
            <a:off x="6429375" y="1571625"/>
            <a:ext cx="2714625"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18 жас</a:t>
            </a:r>
            <a:endParaRPr lang="ru-RU" b="1" dirty="0">
              <a:solidFill>
                <a:schemeClr val="tx1"/>
              </a:solidFill>
              <a:latin typeface="Times New Roman" pitchFamily="18" charset="0"/>
              <a:cs typeface="Times New Roman" pitchFamily="18" charset="0"/>
            </a:endParaRPr>
          </a:p>
        </p:txBody>
      </p:sp>
      <p:sp>
        <p:nvSpPr>
          <p:cNvPr id="6" name="Овал 5"/>
          <p:cNvSpPr/>
          <p:nvPr/>
        </p:nvSpPr>
        <p:spPr>
          <a:xfrm>
            <a:off x="6429375" y="2000250"/>
            <a:ext cx="2714625"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БҰҰ</a:t>
            </a:r>
            <a:endParaRPr lang="ru-RU" b="1" dirty="0">
              <a:solidFill>
                <a:schemeClr val="tx1"/>
              </a:solidFill>
              <a:latin typeface="Times New Roman" pitchFamily="18" charset="0"/>
              <a:cs typeface="Times New Roman" pitchFamily="18" charset="0"/>
            </a:endParaRPr>
          </a:p>
        </p:txBody>
      </p:sp>
      <p:sp>
        <p:nvSpPr>
          <p:cNvPr id="7" name="Овал 6"/>
          <p:cNvSpPr/>
          <p:nvPr/>
        </p:nvSpPr>
        <p:spPr>
          <a:xfrm>
            <a:off x="4000500" y="2428875"/>
            <a:ext cx="2714625"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1995ж 30 тамыз</a:t>
            </a:r>
            <a:endParaRPr lang="ru-RU" b="1" dirty="0">
              <a:solidFill>
                <a:schemeClr val="tx1"/>
              </a:solidFill>
              <a:latin typeface="Times New Roman" pitchFamily="18" charset="0"/>
              <a:cs typeface="Times New Roman" pitchFamily="18" charset="0"/>
            </a:endParaRPr>
          </a:p>
        </p:txBody>
      </p:sp>
      <p:sp>
        <p:nvSpPr>
          <p:cNvPr id="8" name="Овал 7"/>
          <p:cNvSpPr/>
          <p:nvPr/>
        </p:nvSpPr>
        <p:spPr>
          <a:xfrm>
            <a:off x="4500563" y="3214688"/>
            <a:ext cx="4071937"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Отбасының, мемлекеттің</a:t>
            </a:r>
            <a:endParaRPr lang="ru-RU" b="1" dirty="0">
              <a:solidFill>
                <a:schemeClr val="tx1"/>
              </a:solidFill>
              <a:latin typeface="Times New Roman" pitchFamily="18" charset="0"/>
              <a:cs typeface="Times New Roman" pitchFamily="18" charset="0"/>
            </a:endParaRPr>
          </a:p>
        </p:txBody>
      </p:sp>
      <p:sp>
        <p:nvSpPr>
          <p:cNvPr id="9" name="Овал 8"/>
          <p:cNvSpPr/>
          <p:nvPr/>
        </p:nvSpPr>
        <p:spPr>
          <a:xfrm>
            <a:off x="5429250" y="4143375"/>
            <a:ext cx="2786063"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9бөлім, 98 бап</a:t>
            </a:r>
            <a:endParaRPr lang="ru-RU" b="1" dirty="0">
              <a:solidFill>
                <a:schemeClr val="tx1"/>
              </a:solidFill>
              <a:latin typeface="Times New Roman" pitchFamily="18" charset="0"/>
              <a:cs typeface="Times New Roman" pitchFamily="18" charset="0"/>
            </a:endParaRPr>
          </a:p>
        </p:txBody>
      </p:sp>
      <p:sp>
        <p:nvSpPr>
          <p:cNvPr id="11" name="Овал 10"/>
          <p:cNvSpPr/>
          <p:nvPr/>
        </p:nvSpPr>
        <p:spPr>
          <a:xfrm>
            <a:off x="4357688" y="4929188"/>
            <a:ext cx="4000500" cy="428625"/>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b="1" dirty="0">
                <a:solidFill>
                  <a:schemeClr val="tx1"/>
                </a:solidFill>
                <a:latin typeface="Times New Roman" pitchFamily="18" charset="0"/>
                <a:cs typeface="Times New Roman" pitchFamily="18" charset="0"/>
              </a:rPr>
              <a:t>Баланың құқықтары</a:t>
            </a:r>
            <a:endParaRPr lang="ru-RU"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2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2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20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Құқық"/>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693738"/>
            <a:ext cx="7991475" cy="4751387"/>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348166" name="WordArt 6"/>
          <p:cNvSpPr>
            <a:spLocks noChangeArrowheads="1" noChangeShapeType="1" noTextEdit="1"/>
          </p:cNvSpPr>
          <p:nvPr/>
        </p:nvSpPr>
        <p:spPr bwMode="auto">
          <a:xfrm>
            <a:off x="539750" y="5734050"/>
            <a:ext cx="7993063" cy="647700"/>
          </a:xfrm>
          <a:prstGeom prst="rect">
            <a:avLst/>
          </a:prstGeom>
        </p:spPr>
        <p:txBody>
          <a:bodyPr wrap="none" fromWordArt="1">
            <a:prstTxWarp prst="textPlain">
              <a:avLst>
                <a:gd name="adj" fmla="val 50000"/>
              </a:avLst>
            </a:prstTxWarp>
          </a:bodyPr>
          <a:lstStyle/>
          <a:p>
            <a:pPr algn="ctr"/>
            <a:r>
              <a:rPr lang="ru-RU" sz="2000" b="1" kern="10">
                <a:ln w="15875">
                  <a:solidFill>
                    <a:srgbClr val="0000FF"/>
                  </a:solidFill>
                  <a:round/>
                  <a:headEnd/>
                  <a:tailEnd/>
                </a:ln>
                <a:solidFill>
                  <a:srgbClr val="FF0000"/>
                </a:solidFill>
                <a:latin typeface="KZ Arial"/>
              </a:rPr>
              <a:t>Тыңдағандарыңызға рахмет!</a:t>
            </a:r>
          </a:p>
        </p:txBody>
      </p:sp>
      <p:pic>
        <p:nvPicPr>
          <p:cNvPr id="18436" name="Picture 5" descr="5d93dbe570f5bd9f56551feca21e0c2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2708275"/>
            <a:ext cx="490538"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repeatCount="indefinite" fill="hold" grpId="0" nodeType="clickEffect">
                                  <p:stCondLst>
                                    <p:cond delay="0"/>
                                  </p:stCondLst>
                                  <p:childTnLst>
                                    <p:animClr clrSpc="hsl" dir="cw">
                                      <p:cBhvr override="childStyle">
                                        <p:cTn id="6" dur="2000" fill="hold"/>
                                        <p:tgtEl>
                                          <p:spTgt spid="348166"/>
                                        </p:tgtEl>
                                        <p:attrNameLst>
                                          <p:attrName>style.color</p:attrName>
                                        </p:attrNameLst>
                                      </p:cBhvr>
                                      <p:by>
                                        <p:hsl h="-7200000" s="0" l="0"/>
                                      </p:by>
                                    </p:animClr>
                                    <p:animClr clrSpc="hsl" dir="cw">
                                      <p:cBhvr>
                                        <p:cTn id="7" dur="2000" fill="hold"/>
                                        <p:tgtEl>
                                          <p:spTgt spid="348166"/>
                                        </p:tgtEl>
                                        <p:attrNameLst>
                                          <p:attrName>fillcolor</p:attrName>
                                        </p:attrNameLst>
                                      </p:cBhvr>
                                      <p:by>
                                        <p:hsl h="-7200000" s="0" l="0"/>
                                      </p:by>
                                    </p:animClr>
                                    <p:animClr clrSpc="hsl" dir="cw">
                                      <p:cBhvr>
                                        <p:cTn id="8" dur="2000" fill="hold"/>
                                        <p:tgtEl>
                                          <p:spTgt spid="348166"/>
                                        </p:tgtEl>
                                        <p:attrNameLst>
                                          <p:attrName>stroke.color</p:attrName>
                                        </p:attrNameLst>
                                      </p:cBhvr>
                                      <p:by>
                                        <p:hsl h="-7200000" s="0" l="0"/>
                                      </p:by>
                                    </p:animClr>
                                    <p:set>
                                      <p:cBhvr>
                                        <p:cTn id="9" dur="2000" fill="hold"/>
                                        <p:tgtEl>
                                          <p:spTgt spid="34816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1785" name="WordArt 9"/>
          <p:cNvSpPr>
            <a:spLocks noChangeArrowheads="1" noChangeShapeType="1" noTextEdit="1"/>
          </p:cNvSpPr>
          <p:nvPr/>
        </p:nvSpPr>
        <p:spPr bwMode="auto">
          <a:xfrm>
            <a:off x="357158" y="571480"/>
            <a:ext cx="8786842" cy="5786478"/>
          </a:xfrm>
          <a:prstGeom prst="rect">
            <a:avLst/>
          </a:prstGeom>
        </p:spPr>
        <p:txBody>
          <a:bodyPr wrap="none" fromWordArt="1">
            <a:prstTxWarp prst="textPlain">
              <a:avLst>
                <a:gd name="adj" fmla="val 50000"/>
              </a:avLst>
            </a:prstTxWarp>
          </a:bodyPr>
          <a:lstStyle/>
          <a:p>
            <a:pPr algn="ctr">
              <a:defRPr/>
            </a:pPr>
            <a:endParaRPr lang="en-US" sz="255800" b="1" dirty="0">
              <a:solidFill>
                <a:srgbClr val="FF0000"/>
              </a:solidFill>
              <a:latin typeface="Times New Roman" pitchFamily="18" charset="0"/>
              <a:cs typeface="Times New Roman" pitchFamily="18" charset="0"/>
            </a:endParaRPr>
          </a:p>
          <a:p>
            <a:pPr algn="ctr">
              <a:defRPr/>
            </a:pPr>
            <a:r>
              <a:rPr lang="ru-RU" sz="255800" b="1" dirty="0" err="1">
                <a:solidFill>
                  <a:srgbClr val="FF0000"/>
                </a:solidFill>
                <a:latin typeface="Times New Roman" pitchFamily="18" charset="0"/>
                <a:cs typeface="Times New Roman" pitchFamily="18" charset="0"/>
              </a:rPr>
              <a:t>Мақсаты</a:t>
            </a:r>
            <a:r>
              <a:rPr lang="en-US" sz="255800" b="1" dirty="0">
                <a:solidFill>
                  <a:srgbClr val="FF0000"/>
                </a:solidFill>
                <a:latin typeface="Times New Roman" pitchFamily="18" charset="0"/>
                <a:cs typeface="Times New Roman" pitchFamily="18" charset="0"/>
              </a:rPr>
              <a:t>  </a:t>
            </a:r>
          </a:p>
          <a:p>
            <a:pPr algn="ctr">
              <a:defRPr/>
            </a:pPr>
            <a:r>
              <a:rPr lang="ru-RU" sz="148100" b="1" dirty="0" err="1">
                <a:solidFill>
                  <a:srgbClr val="FF0000"/>
                </a:solidFill>
                <a:latin typeface="Times New Roman" pitchFamily="18" charset="0"/>
                <a:cs typeface="Times New Roman" pitchFamily="18" charset="0"/>
              </a:rPr>
              <a:t>Оқушының құқықтары </a:t>
            </a:r>
            <a:r>
              <a:rPr lang="ru-RU" sz="148100" b="1" dirty="0">
                <a:solidFill>
                  <a:srgbClr val="FF0000"/>
                </a:solidFill>
                <a:latin typeface="Times New Roman" pitchFamily="18" charset="0"/>
                <a:cs typeface="Times New Roman" pitchFamily="18" charset="0"/>
              </a:rPr>
              <a:t>мен </a:t>
            </a:r>
            <a:endParaRPr lang="en-US" sz="148100" b="1" dirty="0">
              <a:solidFill>
                <a:srgbClr val="FF0000"/>
              </a:solidFill>
              <a:latin typeface="Times New Roman" pitchFamily="18" charset="0"/>
              <a:cs typeface="Times New Roman" pitchFamily="18" charset="0"/>
            </a:endParaRPr>
          </a:p>
          <a:p>
            <a:pPr algn="ctr">
              <a:defRPr/>
            </a:pPr>
            <a:r>
              <a:rPr lang="ru-RU" sz="148100" b="1" dirty="0" err="1">
                <a:solidFill>
                  <a:srgbClr val="FF0000"/>
                </a:solidFill>
                <a:latin typeface="Times New Roman" pitchFamily="18" charset="0"/>
                <a:cs typeface="Times New Roman" pitchFamily="18" charset="0"/>
              </a:rPr>
              <a:t>міндеттері</a:t>
            </a:r>
            <a:r>
              <a:rPr lang="en-US"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туралы</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білімдерін</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толықтыру.</a:t>
            </a:r>
            <a:r>
              <a:rPr lang="ru-RU" sz="148100" b="1" dirty="0">
                <a:solidFill>
                  <a:srgbClr val="FF0000"/>
                </a:solidFill>
                <a:latin typeface="Times New Roman" pitchFamily="18" charset="0"/>
                <a:cs typeface="Times New Roman" pitchFamily="18" charset="0"/>
              </a:rPr>
              <a:t> </a:t>
            </a:r>
            <a:br>
              <a:rPr lang="ru-RU" sz="148100" b="1" dirty="0">
                <a:solidFill>
                  <a:srgbClr val="FF0000"/>
                </a:solidFill>
                <a:latin typeface="Times New Roman" pitchFamily="18" charset="0"/>
                <a:cs typeface="Times New Roman" pitchFamily="18" charset="0"/>
              </a:rPr>
            </a:b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Оқушыларды адам</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құқықтарына оқыта</a:t>
            </a:r>
            <a:r>
              <a:rPr lang="ru-RU" sz="148100" b="1" dirty="0">
                <a:solidFill>
                  <a:srgbClr val="FF0000"/>
                </a:solidFill>
                <a:latin typeface="Times New Roman" pitchFamily="18" charset="0"/>
                <a:cs typeface="Times New Roman" pitchFamily="18" charset="0"/>
              </a:rPr>
              <a:t> </a:t>
            </a:r>
          </a:p>
          <a:p>
            <a:pPr algn="ctr">
              <a:defRPr/>
            </a:pPr>
            <a:r>
              <a:rPr lang="ru-RU" sz="148100" b="1" dirty="0" err="1">
                <a:solidFill>
                  <a:srgbClr val="FF0000"/>
                </a:solidFill>
                <a:latin typeface="Times New Roman" pitchFamily="18" charset="0"/>
                <a:cs typeface="Times New Roman" pitchFamily="18" charset="0"/>
              </a:rPr>
              <a:t>отырып</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түрлі өмірлік жағдайларда өз</a:t>
            </a:r>
            <a:endParaRPr lang="ru-RU" sz="148100" b="1" dirty="0">
              <a:solidFill>
                <a:srgbClr val="FF0000"/>
              </a:solidFill>
              <a:latin typeface="Times New Roman" pitchFamily="18" charset="0"/>
              <a:cs typeface="Times New Roman" pitchFamily="18" charset="0"/>
            </a:endParaRPr>
          </a:p>
          <a:p>
            <a:pPr algn="ctr">
              <a:defRPr/>
            </a:pP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мүмкіндіктерін жеке</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және қоғам</a:t>
            </a:r>
            <a:endParaRPr lang="ru-RU" sz="148100" b="1" dirty="0">
              <a:solidFill>
                <a:srgbClr val="FF0000"/>
              </a:solidFill>
              <a:latin typeface="Times New Roman" pitchFamily="18" charset="0"/>
              <a:cs typeface="Times New Roman" pitchFamily="18" charset="0"/>
            </a:endParaRPr>
          </a:p>
          <a:p>
            <a:pPr algn="ctr">
              <a:defRPr/>
            </a:pP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пайдасына</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сәйкес шешім</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қабылдай</a:t>
            </a:r>
            <a:r>
              <a:rPr lang="ru-RU" sz="148100" b="1" dirty="0">
                <a:solidFill>
                  <a:srgbClr val="FF0000"/>
                </a:solidFill>
                <a:latin typeface="Times New Roman" pitchFamily="18" charset="0"/>
                <a:cs typeface="Times New Roman" pitchFamily="18" charset="0"/>
              </a:rPr>
              <a:t> </a:t>
            </a:r>
          </a:p>
          <a:p>
            <a:pPr algn="ctr">
              <a:defRPr/>
            </a:pPr>
            <a:r>
              <a:rPr lang="ru-RU" sz="148100" b="1" dirty="0" err="1">
                <a:solidFill>
                  <a:srgbClr val="FF0000"/>
                </a:solidFill>
                <a:latin typeface="Times New Roman" pitchFamily="18" charset="0"/>
                <a:cs typeface="Times New Roman" pitchFamily="18" charset="0"/>
              </a:rPr>
              <a:t>алу</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әрекеттерін</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дамыту</a:t>
            </a:r>
            <a:r>
              <a:rPr lang="ru-RU" sz="148100" b="1" dirty="0">
                <a:solidFill>
                  <a:srgbClr val="FF0000"/>
                </a:solidFill>
                <a:latin typeface="Times New Roman" pitchFamily="18" charset="0"/>
                <a:cs typeface="Times New Roman" pitchFamily="18" charset="0"/>
              </a:rPr>
              <a:t>. </a:t>
            </a:r>
            <a:br>
              <a:rPr lang="ru-RU" sz="148100" b="1" dirty="0">
                <a:solidFill>
                  <a:srgbClr val="FF0000"/>
                </a:solidFill>
                <a:latin typeface="Times New Roman" pitchFamily="18" charset="0"/>
                <a:cs typeface="Times New Roman" pitchFamily="18" charset="0"/>
              </a:rPr>
            </a:b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Қазақстанның болашағына үлесін қоса</a:t>
            </a:r>
            <a:r>
              <a:rPr lang="ru-RU" sz="148100" b="1" dirty="0">
                <a:solidFill>
                  <a:srgbClr val="FF0000"/>
                </a:solidFill>
                <a:latin typeface="Times New Roman" pitchFamily="18" charset="0"/>
                <a:cs typeface="Times New Roman" pitchFamily="18" charset="0"/>
              </a:rPr>
              <a:t> </a:t>
            </a:r>
          </a:p>
          <a:p>
            <a:pPr algn="ctr">
              <a:defRPr/>
            </a:pPr>
            <a:r>
              <a:rPr lang="ru-RU" sz="148100" b="1" dirty="0" err="1">
                <a:solidFill>
                  <a:srgbClr val="FF0000"/>
                </a:solidFill>
                <a:latin typeface="Times New Roman" pitchFamily="18" charset="0"/>
                <a:cs typeface="Times New Roman" pitchFamily="18" charset="0"/>
              </a:rPr>
              <a:t>білетін</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білімді</a:t>
            </a:r>
            <a:r>
              <a:rPr lang="ru-RU" sz="148100" b="1" dirty="0">
                <a:solidFill>
                  <a:srgbClr val="FF0000"/>
                </a:solidFill>
                <a:latin typeface="Times New Roman" pitchFamily="18" charset="0"/>
                <a:cs typeface="Times New Roman" pitchFamily="18" charset="0"/>
              </a:rPr>
              <a:t> де, </a:t>
            </a:r>
            <a:r>
              <a:rPr lang="ru-RU" sz="148100" b="1" dirty="0" err="1">
                <a:solidFill>
                  <a:srgbClr val="FF0000"/>
                </a:solidFill>
                <a:latin typeface="Times New Roman" pitchFamily="18" charset="0"/>
                <a:cs typeface="Times New Roman" pitchFamily="18" charset="0"/>
              </a:rPr>
              <a:t>ізденімпаз</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ұрпақ</a:t>
            </a:r>
            <a:r>
              <a:rPr lang="ru-RU" sz="148100" b="1" dirty="0">
                <a:solidFill>
                  <a:srgbClr val="FF0000"/>
                </a:solidFill>
                <a:latin typeface="Times New Roman" pitchFamily="18" charset="0"/>
                <a:cs typeface="Times New Roman" pitchFamily="18" charset="0"/>
              </a:rPr>
              <a:t> </a:t>
            </a:r>
          </a:p>
          <a:p>
            <a:pPr algn="ctr">
              <a:defRPr/>
            </a:pPr>
            <a:r>
              <a:rPr lang="ru-RU" sz="148100" b="1" dirty="0" err="1">
                <a:solidFill>
                  <a:srgbClr val="FF0000"/>
                </a:solidFill>
                <a:latin typeface="Times New Roman" pitchFamily="18" charset="0"/>
                <a:cs typeface="Times New Roman" pitchFamily="18" charset="0"/>
              </a:rPr>
              <a:t>етіп</a:t>
            </a:r>
            <a:r>
              <a:rPr lang="ru-RU" sz="148100" b="1" dirty="0">
                <a:solidFill>
                  <a:srgbClr val="FF0000"/>
                </a:solidFill>
                <a:latin typeface="Times New Roman" pitchFamily="18" charset="0"/>
                <a:cs typeface="Times New Roman" pitchFamily="18" charset="0"/>
              </a:rPr>
              <a:t> </a:t>
            </a:r>
            <a:r>
              <a:rPr lang="ru-RU" sz="148100" b="1" dirty="0" err="1">
                <a:solidFill>
                  <a:srgbClr val="FF0000"/>
                </a:solidFill>
                <a:latin typeface="Times New Roman" pitchFamily="18" charset="0"/>
                <a:cs typeface="Times New Roman" pitchFamily="18" charset="0"/>
              </a:rPr>
              <a:t>тәрбиелеу.</a:t>
            </a:r>
            <a:r>
              <a:rPr lang="ru-RU" sz="148100" b="1" dirty="0">
                <a:solidFill>
                  <a:srgbClr val="FF0000"/>
                </a:solidFill>
                <a:latin typeface="Times New Roman" pitchFamily="18" charset="0"/>
                <a:cs typeface="Times New Roman" pitchFamily="18" charset="0"/>
              </a:rPr>
              <a:t> </a:t>
            </a:r>
            <a:r>
              <a:rPr lang="ru-RU" sz="9600" dirty="0"/>
              <a:t/>
            </a:r>
            <a:br>
              <a:rPr lang="ru-RU" sz="9600" dirty="0"/>
            </a:br>
            <a:r>
              <a:rPr lang="ru-RU" sz="9600" dirty="0"/>
              <a:t/>
            </a:r>
            <a:br>
              <a:rPr lang="ru-RU" sz="9600" dirty="0"/>
            </a:br>
            <a:r>
              <a:rPr lang="ru-RU" sz="177700" i="1" dirty="0">
                <a:solidFill>
                  <a:srgbClr val="FFC000"/>
                </a:solidFill>
                <a:latin typeface="Times New Roman" pitchFamily="18" charset="0"/>
                <a:cs typeface="Times New Roman" pitchFamily="18" charset="0"/>
              </a:rPr>
              <a:t>.</a:t>
            </a:r>
            <a:endParaRPr lang="ru-RU" sz="177700" dirty="0">
              <a:solidFill>
                <a:srgbClr val="FFC000"/>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repeatCount="indefinite" fill="hold" grpId="0" nodeType="clickEffect">
                                  <p:stCondLst>
                                    <p:cond delay="0"/>
                                  </p:stCondLst>
                                  <p:childTnLst>
                                    <p:animClr clrSpc="hsl" dir="cw">
                                      <p:cBhvr override="childStyle">
                                        <p:cTn id="6" dur="2000" fill="hold"/>
                                        <p:tgtEl>
                                          <p:spTgt spid="331785"/>
                                        </p:tgtEl>
                                        <p:attrNameLst>
                                          <p:attrName>style.color</p:attrName>
                                        </p:attrNameLst>
                                      </p:cBhvr>
                                      <p:by>
                                        <p:hsl h="-7200000" s="0" l="0"/>
                                      </p:by>
                                    </p:animClr>
                                    <p:animClr clrSpc="hsl" dir="cw">
                                      <p:cBhvr>
                                        <p:cTn id="7" dur="2000" fill="hold"/>
                                        <p:tgtEl>
                                          <p:spTgt spid="331785"/>
                                        </p:tgtEl>
                                        <p:attrNameLst>
                                          <p:attrName>fillcolor</p:attrName>
                                        </p:attrNameLst>
                                      </p:cBhvr>
                                      <p:by>
                                        <p:hsl h="-7200000" s="0" l="0"/>
                                      </p:by>
                                    </p:animClr>
                                    <p:animClr clrSpc="hsl" dir="cw">
                                      <p:cBhvr>
                                        <p:cTn id="8" dur="2000" fill="hold"/>
                                        <p:tgtEl>
                                          <p:spTgt spid="331785"/>
                                        </p:tgtEl>
                                        <p:attrNameLst>
                                          <p:attrName>stroke.color</p:attrName>
                                        </p:attrNameLst>
                                      </p:cBhvr>
                                      <p:by>
                                        <p:hsl h="-7200000" s="0" l="0"/>
                                      </p:by>
                                    </p:animClr>
                                    <p:set>
                                      <p:cBhvr>
                                        <p:cTn id="9" dur="2000" fill="hold"/>
                                        <p:tgtEl>
                                          <p:spTgt spid="3317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1785" name="WordArt 9"/>
          <p:cNvSpPr>
            <a:spLocks noChangeArrowheads="1" noChangeShapeType="1" noTextEdit="1"/>
          </p:cNvSpPr>
          <p:nvPr/>
        </p:nvSpPr>
        <p:spPr bwMode="auto">
          <a:xfrm>
            <a:off x="539750" y="2205038"/>
            <a:ext cx="7993063" cy="2232025"/>
          </a:xfrm>
          <a:prstGeom prst="rect">
            <a:avLst/>
          </a:prstGeom>
        </p:spPr>
        <p:txBody>
          <a:bodyPr wrap="none" fromWordArt="1">
            <a:prstTxWarp prst="textPlain">
              <a:avLst>
                <a:gd name="adj" fmla="val 50000"/>
              </a:avLst>
            </a:prstTxWarp>
          </a:bodyPr>
          <a:lstStyle/>
          <a:p>
            <a:pPr algn="ctr"/>
            <a:r>
              <a:rPr lang="ru-RU" sz="2000" b="1" kern="10">
                <a:ln w="25400" cap="rnd">
                  <a:solidFill>
                    <a:srgbClr val="FFFF00"/>
                  </a:solidFill>
                  <a:prstDash val="sysDot"/>
                  <a:round/>
                  <a:headEnd/>
                  <a:tailEnd/>
                </a:ln>
                <a:solidFill>
                  <a:srgbClr val="FF0000"/>
                </a:solidFill>
                <a:latin typeface="KZ Arial"/>
              </a:rPr>
              <a:t>10 желтоқсан-</a:t>
            </a:r>
          </a:p>
          <a:p>
            <a:pPr algn="ctr"/>
            <a:r>
              <a:rPr lang="ru-RU" sz="2000" b="1" kern="10">
                <a:ln w="25400" cap="rnd">
                  <a:solidFill>
                    <a:srgbClr val="FFFF00"/>
                  </a:solidFill>
                  <a:prstDash val="sysDot"/>
                  <a:round/>
                  <a:headEnd/>
                  <a:tailEnd/>
                </a:ln>
                <a:solidFill>
                  <a:srgbClr val="FF0000"/>
                </a:solidFill>
                <a:latin typeface="KZ Arial"/>
              </a:rPr>
              <a:t>Адам құқығы күні</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repeatCount="indefinite" fill="hold" grpId="0" nodeType="clickEffect">
                                  <p:stCondLst>
                                    <p:cond delay="0"/>
                                  </p:stCondLst>
                                  <p:childTnLst>
                                    <p:animClr clrSpc="hsl" dir="cw">
                                      <p:cBhvr override="childStyle">
                                        <p:cTn id="6" dur="2000" fill="hold"/>
                                        <p:tgtEl>
                                          <p:spTgt spid="331785"/>
                                        </p:tgtEl>
                                        <p:attrNameLst>
                                          <p:attrName>style.color</p:attrName>
                                        </p:attrNameLst>
                                      </p:cBhvr>
                                      <p:by>
                                        <p:hsl h="-7200000" s="0" l="0"/>
                                      </p:by>
                                    </p:animClr>
                                    <p:animClr clrSpc="hsl" dir="cw">
                                      <p:cBhvr>
                                        <p:cTn id="7" dur="2000" fill="hold"/>
                                        <p:tgtEl>
                                          <p:spTgt spid="331785"/>
                                        </p:tgtEl>
                                        <p:attrNameLst>
                                          <p:attrName>fillcolor</p:attrName>
                                        </p:attrNameLst>
                                      </p:cBhvr>
                                      <p:by>
                                        <p:hsl h="-7200000" s="0" l="0"/>
                                      </p:by>
                                    </p:animClr>
                                    <p:animClr clrSpc="hsl" dir="cw">
                                      <p:cBhvr>
                                        <p:cTn id="8" dur="2000" fill="hold"/>
                                        <p:tgtEl>
                                          <p:spTgt spid="331785"/>
                                        </p:tgtEl>
                                        <p:attrNameLst>
                                          <p:attrName>stroke.color</p:attrName>
                                        </p:attrNameLst>
                                      </p:cBhvr>
                                      <p:by>
                                        <p:hsl h="-7200000" s="0" l="0"/>
                                      </p:by>
                                    </p:animClr>
                                    <p:set>
                                      <p:cBhvr>
                                        <p:cTn id="9" dur="2000" fill="hold"/>
                                        <p:tgtEl>
                                          <p:spTgt spid="3317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8"/>
          <p:cNvSpPr>
            <a:spLocks noChangeArrowheads="1"/>
          </p:cNvSpPr>
          <p:nvPr/>
        </p:nvSpPr>
        <p:spPr bwMode="auto">
          <a:xfrm>
            <a:off x="0" y="214313"/>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ru-RU" sz="2000" b="1" i="1">
                <a:latin typeface="Times New Roman" pitchFamily="18" charset="0"/>
                <a:cs typeface="Times New Roman" pitchFamily="18" charset="0"/>
              </a:rPr>
              <a:t>2. Кіріспе сөз: - Мінекей, балалар, біздің барлығымызға ортақ қаншама нәрсе бар! Сондай-ақ біздің бәрімізге ортақ ережелер мен тәртіп бар. Ол ережелер мен тәртіптер жиынтығы Заң деп аталады. Яғни біз барлығымыз бір заңға бағынамыз.Ол Конституция деп аталады. Бұл заңда біздің құқықтарымыз және міндеттеріміз көрсетілген. Құқық – бізге рұқсат етілген, істеуге болатын нәрселер, ал міндет – біз істеуге, орындауға тиіс нәрселер. Мысалы сендер қазір мектепте білім алып жүрсіңдер, бұл – сендердің құқықтарың, оған ешкім шектеу қоя алмайды. Сонымен қатар сендер орта білім алуға міндеттісіңдер. Міне осындай біздің көптеген құқықтарымыз бен міндеттеріміз жинақталған заң -  Конституция болып табылады. ҚР Конституциясы - заңдардың қағидаларын тұжырымдап, бір арнаға келтірген Ата Заң, яғни мемлекетіміздің Негізгі Заңы болып табылады. Ол 1995ж. 30 тамызда қабылданды. Заң – жалпы тәртіптік шара. Құқық – мемлекет шығарған немесе бекіткен тәртіп ережелерінің жиынтығы.Конвенция – балалар құқығы туралы шарт. 1989 жылы 20 қарашада </a:t>
            </a:r>
            <a:r>
              <a:rPr lang="en-US" sz="2000" b="1" i="1">
                <a:latin typeface="Times New Roman" pitchFamily="18" charset="0"/>
                <a:cs typeface="Times New Roman" pitchFamily="18" charset="0"/>
              </a:rPr>
              <a:t> </a:t>
            </a:r>
            <a:r>
              <a:rPr lang="ru-RU" sz="2000" b="1" i="1">
                <a:latin typeface="Times New Roman" pitchFamily="18" charset="0"/>
                <a:cs typeface="Times New Roman" pitchFamily="18" charset="0"/>
              </a:rPr>
              <a:t>БҰҰ  «Бала құқығы туралы» Конвенция қабылдады. Бұл құжат бала-ның жан-жақты өсіп жетілуіне,болашағына жол ашатын бірден-бір құжат. Осы ұйымға мүше болған Қазақ елі  де осы құжатқа қол қойды. Конвенцияға қол қойғаннан кейін, балалар туралы түрлі мәселелерді шешу мақсатында 2002 жылы 8 тамызда «Бала құқығы туралы» Заң қабылданды</a:t>
            </a:r>
            <a:endParaRPr lang="ru-RU" sz="2000" b="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3" name="Rectangle 3"/>
          <p:cNvSpPr>
            <a:spLocks noGrp="1" noChangeArrowheads="1"/>
          </p:cNvSpPr>
          <p:nvPr>
            <p:ph type="body" idx="1"/>
          </p:nvPr>
        </p:nvSpPr>
        <p:spPr>
          <a:xfrm>
            <a:off x="428625" y="285750"/>
            <a:ext cx="8229600" cy="4525963"/>
          </a:xfrm>
        </p:spPr>
        <p:txBody>
          <a:bodyPr/>
          <a:lstStyle/>
          <a:p>
            <a:pPr algn="ctr" eaLnBrk="1" hangingPunct="1">
              <a:buFontTx/>
              <a:buNone/>
              <a:defRPr/>
            </a:pP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Түсініктеме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бекеті</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Біздің үшінші бекетіміз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«түсініктеме» деп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аталады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Интерактивті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тақтада сөздіктер жазылған.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Қазір сол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сөздердің мағынасын ашамыз</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a:t>
            </a:r>
            <a:r>
              <a:rPr lang="ru-RU" sz="2000" dirty="0" err="1" smtClean="0">
                <a:latin typeface="Times New Roman" pitchFamily="18" charset="0"/>
                <a:cs typeface="Times New Roman" pitchFamily="18" charset="0"/>
              </a:rPr>
              <a:t>Құқық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мемлекет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тарапынан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болмаса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тиісті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қаулы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заңмен  әрбір  адамға берілген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ерік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бостандық</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Конституция – </a:t>
            </a:r>
            <a:r>
              <a:rPr lang="ru-RU" sz="2000" dirty="0" err="1" smtClean="0">
                <a:latin typeface="Times New Roman" pitchFamily="18" charset="0"/>
                <a:cs typeface="Times New Roman" pitchFamily="18" charset="0"/>
              </a:rPr>
              <a:t>бұл  Қазақстан  Республикасында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тұратын барлық азаматтардың құқықтары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міндеттері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белгіленген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құжат</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 Конвенция – </a:t>
            </a:r>
            <a:r>
              <a:rPr lang="ru-RU" sz="2000" dirty="0" err="1" smtClean="0">
                <a:latin typeface="Times New Roman" pitchFamily="18" charset="0"/>
                <a:cs typeface="Times New Roman" pitchFamily="18" charset="0"/>
              </a:rPr>
              <a:t>арнайы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мәселе жөніндегі мемлекеттердің өзара келісімі</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4) </a:t>
            </a:r>
            <a:r>
              <a:rPr lang="ru-RU" sz="2000" dirty="0" err="1" smtClean="0">
                <a:latin typeface="Times New Roman" pitchFamily="18" charset="0"/>
                <a:cs typeface="Times New Roman" pitchFamily="18" charset="0"/>
              </a:rPr>
              <a:t>Біріккен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Ұлттар Ұйымы </a:t>
            </a:r>
            <a:r>
              <a:rPr lang="ru-RU" sz="2000" dirty="0" smtClean="0">
                <a:latin typeface="Times New Roman" pitchFamily="18" charset="0"/>
                <a:cs typeface="Times New Roman" pitchFamily="18" charset="0"/>
              </a:rPr>
              <a:t>(БҰҰ) – </a:t>
            </a:r>
            <a:r>
              <a:rPr lang="ru-RU" sz="2000" dirty="0" err="1" smtClean="0">
                <a:latin typeface="Times New Roman" pitchFamily="18" charset="0"/>
                <a:cs typeface="Times New Roman" pitchFamily="18" charset="0"/>
              </a:rPr>
              <a:t>жер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бетіндегі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халықтардың мүддесін қорғайтын халықаралық ұйым.</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5) </a:t>
            </a:r>
            <a:r>
              <a:rPr lang="ru-RU" sz="2000" dirty="0" err="1" smtClean="0">
                <a:latin typeface="Times New Roman" pitchFamily="18" charset="0"/>
                <a:cs typeface="Times New Roman" pitchFamily="18" charset="0"/>
              </a:rPr>
              <a:t>Туу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туралы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куәлік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баланың қашан туғанын анықтайтын негізгі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құжат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Мұнда баланың туған күні, айы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жылы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жазылады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сондай-ақ ата-анасының аты-жөні, ұлты, туған жері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жазылады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Бұл баланың ең бірінші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құжаты.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 </a:t>
            </a:r>
            <a:r>
              <a:rPr lang="ru-RU" sz="2000" dirty="0" err="1" smtClean="0">
                <a:latin typeface="Times New Roman" pitchFamily="18" charset="0"/>
                <a:cs typeface="Times New Roman" pitchFamily="18" charset="0"/>
              </a:rPr>
              <a:t>Азамат</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жеке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тұлға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мемлекеттің тұрақты тұрғыны және оның құқығы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міндетінің иесі</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err="1" smtClean="0">
                <a:latin typeface="Times New Roman" pitchFamily="18" charset="0"/>
                <a:cs typeface="Times New Roman" pitchFamily="18" charset="0"/>
              </a:rPr>
              <a:t>Жарайсыңдар!</a:t>
            </a:r>
            <a:r>
              <a:rPr lang="ru-RU" sz="2000" dirty="0" smtClean="0"/>
              <a:t> </a:t>
            </a:r>
            <a:br>
              <a:rPr lang="ru-RU" sz="2000" dirty="0" smtClean="0"/>
            </a:br>
            <a:endParaRPr lang="ru-RU" sz="2000" b="1" i="1" dirty="0"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kk-KZ" b="1" smtClean="0">
                <a:solidFill>
                  <a:schemeClr val="bg1"/>
                </a:solidFill>
              </a:rPr>
              <a:t>3 тарау 4-бап:</a:t>
            </a:r>
            <a:endParaRPr lang="ru-RU" b="1" smtClean="0">
              <a:solidFill>
                <a:schemeClr val="bg1"/>
              </a:solidFill>
            </a:endParaRPr>
          </a:p>
        </p:txBody>
      </p:sp>
      <p:sp>
        <p:nvSpPr>
          <p:cNvPr id="361475" name="Rectangle 3"/>
          <p:cNvSpPr>
            <a:spLocks noGrp="1" noChangeArrowheads="1"/>
          </p:cNvSpPr>
          <p:nvPr>
            <p:ph type="body" idx="1"/>
          </p:nvPr>
        </p:nvSpPr>
        <p:spPr/>
        <p:txBody>
          <a:bodyPr/>
          <a:lstStyle/>
          <a:p>
            <a:pPr eaLnBrk="1" hangingPunct="1">
              <a:buFontTx/>
              <a:buNone/>
              <a:defRPr/>
            </a:pPr>
            <a:r>
              <a:rPr lang="kk-KZ" dirty="0" smtClean="0"/>
              <a:t>   </a:t>
            </a:r>
          </a:p>
          <a:p>
            <a:pPr eaLnBrk="1" hangingPunct="1">
              <a:buFontTx/>
              <a:buNone/>
              <a:defRPr/>
            </a:pPr>
            <a:r>
              <a:rPr lang="kk-KZ" sz="4000" b="1" i="1" dirty="0" smtClean="0">
                <a:solidFill>
                  <a:schemeClr val="bg1"/>
                </a:solidFill>
                <a:effectLst>
                  <a:outerShdw blurRad="38100" dist="38100" dir="2700000" algn="tl">
                    <a:srgbClr val="000000"/>
                  </a:outerShdw>
                </a:effectLst>
              </a:rPr>
              <a:t>Тегіне, нәсіліне және қай ұлтқа жататынына қарамастан барлық бала тең құқыққа ие.</a:t>
            </a:r>
            <a:endParaRPr lang="ru-RU" sz="4000" b="1" i="1" dirty="0"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eaLnBrk="1" hangingPunct="1">
              <a:defRPr/>
            </a:pPr>
            <a:r>
              <a:rPr lang="kk-KZ" b="1" smtClean="0">
                <a:solidFill>
                  <a:schemeClr val="bg1"/>
                </a:solidFill>
                <a:effectLst>
                  <a:outerShdw blurRad="38100" dist="38100" dir="2700000" algn="tl">
                    <a:srgbClr val="000000"/>
                  </a:outerShdw>
                </a:effectLst>
              </a:rPr>
              <a:t>3-тарау , 10-бап:</a:t>
            </a:r>
            <a:endParaRPr lang="ru-RU" b="1" smtClean="0">
              <a:solidFill>
                <a:schemeClr val="bg1"/>
              </a:solidFill>
              <a:effectLst>
                <a:outerShdw blurRad="38100" dist="38100" dir="2700000" algn="tl">
                  <a:srgbClr val="000000"/>
                </a:outerShdw>
              </a:effectLst>
            </a:endParaRPr>
          </a:p>
        </p:txBody>
      </p:sp>
      <p:sp>
        <p:nvSpPr>
          <p:cNvPr id="362499" name="Rectangle 3"/>
          <p:cNvSpPr>
            <a:spLocks noGrp="1" noChangeArrowheads="1"/>
          </p:cNvSpPr>
          <p:nvPr>
            <p:ph type="body" idx="1"/>
          </p:nvPr>
        </p:nvSpPr>
        <p:spPr>
          <a:xfrm>
            <a:off x="323850" y="1557338"/>
            <a:ext cx="8229600" cy="4525962"/>
          </a:xfrm>
        </p:spPr>
        <p:txBody>
          <a:bodyPr/>
          <a:lstStyle/>
          <a:p>
            <a:pPr eaLnBrk="1" hangingPunct="1">
              <a:buFontTx/>
              <a:buNone/>
              <a:defRPr/>
            </a:pPr>
            <a:r>
              <a:rPr lang="kk-KZ" smtClean="0"/>
              <a:t>  </a:t>
            </a:r>
          </a:p>
          <a:p>
            <a:pPr algn="ctr" eaLnBrk="1" hangingPunct="1">
              <a:buFontTx/>
              <a:buNone/>
              <a:defRPr/>
            </a:pPr>
            <a:r>
              <a:rPr lang="kk-KZ" smtClean="0"/>
              <a:t>       </a:t>
            </a:r>
            <a:r>
              <a:rPr lang="kk-KZ" sz="3600" b="1" i="1" smtClean="0">
                <a:solidFill>
                  <a:schemeClr val="bg1"/>
                </a:solidFill>
                <a:effectLst>
                  <a:outerShdw blurRad="38100" dist="38100" dir="2700000" algn="tl">
                    <a:srgbClr val="000000"/>
                  </a:outerShdw>
                </a:effectLst>
              </a:rPr>
              <a:t>Әрбір баланың жеке өмір сүруіне, жеке басының қадір-қасиетіне қол сұғуға, ұрлық-қарлыққа араластыруға, рұқсатсыз біреудің затын алуға ешкімнің құқығы жоқ.</a:t>
            </a:r>
            <a:endParaRPr lang="ru-RU" sz="3600" b="1" i="1"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defRPr/>
            </a:pPr>
            <a:r>
              <a:rPr lang="kk-KZ" sz="3600" b="1" smtClean="0">
                <a:solidFill>
                  <a:srgbClr val="0000FF"/>
                </a:solidFill>
                <a:effectLst>
                  <a:outerShdw blurRad="38100" dist="38100" dir="2700000" algn="tl">
                    <a:srgbClr val="000000"/>
                  </a:outerShdw>
                </a:effectLst>
              </a:rPr>
              <a:t>Балалар мына құқықтарды атағанын ескертеміз:</a:t>
            </a:r>
            <a:endParaRPr lang="ru-RU" sz="3600" b="1" smtClean="0">
              <a:solidFill>
                <a:srgbClr val="0000FF"/>
              </a:solidFill>
              <a:effectLst>
                <a:outerShdw blurRad="38100" dist="38100" dir="2700000" algn="tl">
                  <a:srgbClr val="000000"/>
                </a:outerShdw>
              </a:effectLst>
            </a:endParaRPr>
          </a:p>
        </p:txBody>
      </p:sp>
      <p:sp>
        <p:nvSpPr>
          <p:cNvPr id="356355" name="Rectangle 3"/>
          <p:cNvSpPr>
            <a:spLocks noGrp="1" noChangeArrowheads="1"/>
          </p:cNvSpPr>
          <p:nvPr>
            <p:ph type="body" idx="1"/>
          </p:nvPr>
        </p:nvSpPr>
        <p:spPr/>
        <p:txBody>
          <a:bodyPr/>
          <a:lstStyle/>
          <a:p>
            <a:pPr eaLnBrk="1" hangingPunct="1">
              <a:lnSpc>
                <a:spcPct val="80000"/>
              </a:lnSpc>
              <a:defRPr/>
            </a:pPr>
            <a:r>
              <a:rPr lang="kk-KZ" sz="2000" b="1" i="1" smtClean="0">
                <a:effectLst>
                  <a:outerShdw blurRad="38100" dist="38100" dir="2700000" algn="tl">
                    <a:srgbClr val="FFFFFF"/>
                  </a:outerShdw>
                </a:effectLst>
              </a:rPr>
              <a:t>Мектепке тегін оқуға,</a:t>
            </a:r>
          </a:p>
          <a:p>
            <a:pPr eaLnBrk="1" hangingPunct="1">
              <a:lnSpc>
                <a:spcPct val="80000"/>
              </a:lnSpc>
              <a:defRPr/>
            </a:pPr>
            <a:r>
              <a:rPr lang="kk-KZ" sz="2000" b="1" i="1" smtClean="0">
                <a:effectLst>
                  <a:outerShdw blurRad="38100" dist="38100" dir="2700000" algn="tl">
                    <a:srgbClr val="FFFFFF"/>
                  </a:outerShdw>
                </a:effectLst>
              </a:rPr>
              <a:t>Ойнауға</a:t>
            </a:r>
          </a:p>
          <a:p>
            <a:pPr eaLnBrk="1" hangingPunct="1">
              <a:lnSpc>
                <a:spcPct val="80000"/>
              </a:lnSpc>
              <a:defRPr/>
            </a:pPr>
            <a:r>
              <a:rPr lang="kk-KZ" sz="2000" b="1" i="1" smtClean="0">
                <a:effectLst>
                  <a:outerShdw blurRad="38100" dist="38100" dir="2700000" algn="tl">
                    <a:srgbClr val="FFFFFF"/>
                  </a:outerShdw>
                </a:effectLst>
              </a:rPr>
              <a:t>Демалуға</a:t>
            </a:r>
          </a:p>
          <a:p>
            <a:pPr eaLnBrk="1" hangingPunct="1">
              <a:lnSpc>
                <a:spcPct val="80000"/>
              </a:lnSpc>
              <a:defRPr/>
            </a:pPr>
            <a:r>
              <a:rPr lang="kk-KZ" sz="2000" b="1" i="1" smtClean="0">
                <a:effectLst>
                  <a:outerShdw blurRad="38100" dist="38100" dir="2700000" algn="tl">
                    <a:srgbClr val="FFFFFF"/>
                  </a:outerShdw>
                </a:effectLst>
              </a:rPr>
              <a:t>Театрға баруға</a:t>
            </a:r>
          </a:p>
          <a:p>
            <a:pPr eaLnBrk="1" hangingPunct="1">
              <a:lnSpc>
                <a:spcPct val="80000"/>
              </a:lnSpc>
              <a:defRPr/>
            </a:pPr>
            <a:r>
              <a:rPr lang="kk-KZ" sz="2000" b="1" i="1" smtClean="0">
                <a:effectLst>
                  <a:outerShdw blurRad="38100" dist="38100" dir="2700000" algn="tl">
                    <a:srgbClr val="FFFFFF"/>
                  </a:outerShdw>
                </a:effectLst>
              </a:rPr>
              <a:t>Өнермен айналысуға </a:t>
            </a:r>
          </a:p>
          <a:p>
            <a:pPr eaLnBrk="1" hangingPunct="1">
              <a:lnSpc>
                <a:spcPct val="80000"/>
              </a:lnSpc>
              <a:defRPr/>
            </a:pPr>
            <a:r>
              <a:rPr lang="kk-KZ" sz="2000" b="1" i="1" smtClean="0">
                <a:effectLst>
                  <a:outerShdw blurRad="38100" dist="38100" dir="2700000" algn="tl">
                    <a:srgbClr val="FFFFFF"/>
                  </a:outerShdw>
                </a:effectLst>
              </a:rPr>
              <a:t>Дәрігерлік көмекті тегін алуға</a:t>
            </a:r>
          </a:p>
          <a:p>
            <a:pPr eaLnBrk="1" hangingPunct="1">
              <a:lnSpc>
                <a:spcPct val="80000"/>
              </a:lnSpc>
              <a:defRPr/>
            </a:pPr>
            <a:r>
              <a:rPr lang="kk-KZ" sz="2000" b="1" i="1" smtClean="0">
                <a:effectLst>
                  <a:outerShdw blurRad="38100" dist="38100" dir="2700000" algn="tl">
                    <a:srgbClr val="FFFFFF"/>
                  </a:outerShdw>
                </a:effectLst>
              </a:rPr>
              <a:t>Дербес ойынға ие болуға</a:t>
            </a:r>
          </a:p>
          <a:p>
            <a:pPr eaLnBrk="1" hangingPunct="1">
              <a:lnSpc>
                <a:spcPct val="80000"/>
              </a:lnSpc>
              <a:defRPr/>
            </a:pPr>
            <a:r>
              <a:rPr lang="kk-KZ" sz="2000" b="1" i="1" smtClean="0">
                <a:effectLst>
                  <a:outerShdw blurRad="38100" dist="38100" dir="2700000" algn="tl">
                    <a:srgbClr val="FFFFFF"/>
                  </a:outerShdw>
                </a:effectLst>
              </a:rPr>
              <a:t>Қалаған спорт түрімен шұғылдануға</a:t>
            </a:r>
          </a:p>
          <a:p>
            <a:pPr eaLnBrk="1" hangingPunct="1">
              <a:lnSpc>
                <a:spcPct val="80000"/>
              </a:lnSpc>
              <a:defRPr/>
            </a:pPr>
            <a:r>
              <a:rPr lang="kk-KZ" sz="2000" b="1" i="1" smtClean="0">
                <a:effectLst>
                  <a:outerShdw blurRad="38100" dist="38100" dir="2700000" algn="tl">
                    <a:srgbClr val="FFFFFF"/>
                  </a:outerShdw>
                </a:effectLst>
              </a:rPr>
              <a:t>Туыстарға қыдыруға</a:t>
            </a:r>
          </a:p>
          <a:p>
            <a:pPr eaLnBrk="1" hangingPunct="1">
              <a:lnSpc>
                <a:spcPct val="80000"/>
              </a:lnSpc>
              <a:defRPr/>
            </a:pPr>
            <a:r>
              <a:rPr lang="kk-KZ" sz="2000" b="1" i="1" smtClean="0">
                <a:effectLst>
                  <a:outerShdw blurRad="38100" dist="38100" dir="2700000" algn="tl">
                    <a:srgbClr val="FFFFFF"/>
                  </a:outerShdw>
                </a:effectLst>
              </a:rPr>
              <a:t>Өзенде шомылуға</a:t>
            </a:r>
          </a:p>
          <a:p>
            <a:pPr eaLnBrk="1" hangingPunct="1">
              <a:lnSpc>
                <a:spcPct val="80000"/>
              </a:lnSpc>
              <a:defRPr/>
            </a:pPr>
            <a:r>
              <a:rPr lang="kk-KZ" sz="2000" b="1" i="1" smtClean="0">
                <a:effectLst>
                  <a:outerShdw blurRad="38100" dist="38100" dir="2700000" algn="tl">
                    <a:srgbClr val="FFFFFF"/>
                  </a:outerShdw>
                </a:effectLst>
              </a:rPr>
              <a:t>Табиғатты қорғауға</a:t>
            </a:r>
          </a:p>
          <a:p>
            <a:pPr eaLnBrk="1" hangingPunct="1">
              <a:lnSpc>
                <a:spcPct val="80000"/>
              </a:lnSpc>
              <a:defRPr/>
            </a:pPr>
            <a:r>
              <a:rPr lang="kk-KZ" sz="2000" b="1" i="1" smtClean="0">
                <a:effectLst>
                  <a:outerShdw blurRad="38100" dist="38100" dir="2700000" algn="tl">
                    <a:srgbClr val="FFFFFF"/>
                  </a:outerShdw>
                </a:effectLst>
              </a:rPr>
              <a:t>Құстарға қамқорлық жасауға</a:t>
            </a:r>
          </a:p>
          <a:p>
            <a:pPr eaLnBrk="1" hangingPunct="1">
              <a:lnSpc>
                <a:spcPct val="80000"/>
              </a:lnSpc>
              <a:defRPr/>
            </a:pPr>
            <a:r>
              <a:rPr lang="kk-KZ" sz="2000" b="1" i="1" smtClean="0">
                <a:effectLst>
                  <a:outerShdw blurRad="38100" dist="38100" dir="2700000" algn="tl">
                    <a:srgbClr val="FFFFFF"/>
                  </a:outerShdw>
                </a:effectLst>
              </a:rPr>
              <a:t>Ата-аналарына көмек беруге</a:t>
            </a:r>
          </a:p>
          <a:p>
            <a:pPr eaLnBrk="1" hangingPunct="1">
              <a:lnSpc>
                <a:spcPct val="80000"/>
              </a:lnSpc>
              <a:defRPr/>
            </a:pPr>
            <a:r>
              <a:rPr lang="kk-KZ" sz="2000" b="1" i="1" smtClean="0">
                <a:effectLst>
                  <a:outerShdw blurRad="38100" dist="38100" dir="2700000" algn="tl">
                    <a:srgbClr val="FFFFFF"/>
                  </a:outerShdw>
                </a:effectLst>
              </a:rPr>
              <a:t>Мұғалімдерін тыңдауға</a:t>
            </a:r>
          </a:p>
          <a:p>
            <a:pPr eaLnBrk="1" hangingPunct="1">
              <a:lnSpc>
                <a:spcPct val="80000"/>
              </a:lnSpc>
              <a:defRPr/>
            </a:pPr>
            <a:r>
              <a:rPr lang="kk-KZ" sz="2000" b="1" i="1" smtClean="0">
                <a:effectLst>
                  <a:outerShdw blurRad="38100" dist="38100" dir="2700000" algn="tl">
                    <a:srgbClr val="FFFFFF"/>
                  </a:outerShdw>
                </a:effectLst>
              </a:rPr>
              <a:t>Тәртіп бұзбауға</a:t>
            </a:r>
          </a:p>
          <a:p>
            <a:pPr eaLnBrk="1" hangingPunct="1">
              <a:lnSpc>
                <a:spcPct val="80000"/>
              </a:lnSpc>
              <a:defRPr/>
            </a:pPr>
            <a:r>
              <a:rPr lang="kk-KZ" sz="2000" b="1" i="1" smtClean="0">
                <a:effectLst>
                  <a:outerShdw blurRad="38100" dist="38100" dir="2700000" algn="tl">
                    <a:srgbClr val="FFFFFF"/>
                  </a:outerShdw>
                </a:effectLst>
              </a:rPr>
              <a:t>Саябаққа баруға құқықты </a:t>
            </a:r>
          </a:p>
          <a:p>
            <a:pPr eaLnBrk="1" hangingPunct="1">
              <a:lnSpc>
                <a:spcPct val="80000"/>
              </a:lnSpc>
              <a:defRPr/>
            </a:pPr>
            <a:endParaRPr lang="kk-KZ" sz="2000" b="1" i="1" smtClean="0">
              <a:effectLst>
                <a:outerShdw blurRad="38100" dist="38100" dir="2700000" algn="tl">
                  <a:srgbClr val="FFFFFF"/>
                </a:outerShdw>
              </a:effectLst>
            </a:endParaRPr>
          </a:p>
          <a:p>
            <a:pPr eaLnBrk="1" hangingPunct="1">
              <a:lnSpc>
                <a:spcPct val="80000"/>
              </a:lnSpc>
              <a:defRPr/>
            </a:pPr>
            <a:endParaRPr lang="ru-RU" sz="20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56354"/>
                                        </p:tgtEl>
                                        <p:attrNameLst>
                                          <p:attrName>style.visibility</p:attrName>
                                        </p:attrNameLst>
                                      </p:cBhvr>
                                      <p:to>
                                        <p:strVal val="visible"/>
                                      </p:to>
                                    </p:set>
                                    <p:anim calcmode="lin" valueType="num">
                                      <p:cBhvr>
                                        <p:cTn id="7" dur="500" fill="hold"/>
                                        <p:tgtEl>
                                          <p:spTgt spid="356354"/>
                                        </p:tgtEl>
                                        <p:attrNameLst>
                                          <p:attrName>ppt_w</p:attrName>
                                        </p:attrNameLst>
                                      </p:cBhvr>
                                      <p:tavLst>
                                        <p:tav tm="0">
                                          <p:val>
                                            <p:fltVal val="0"/>
                                          </p:val>
                                        </p:tav>
                                        <p:tav tm="100000">
                                          <p:val>
                                            <p:strVal val="#ppt_w"/>
                                          </p:val>
                                        </p:tav>
                                      </p:tavLst>
                                    </p:anim>
                                    <p:anim calcmode="lin" valueType="num">
                                      <p:cBhvr>
                                        <p:cTn id="8" dur="500" fill="hold"/>
                                        <p:tgtEl>
                                          <p:spTgt spid="356354"/>
                                        </p:tgtEl>
                                        <p:attrNameLst>
                                          <p:attrName>ppt_h</p:attrName>
                                        </p:attrNameLst>
                                      </p:cBhvr>
                                      <p:tavLst>
                                        <p:tav tm="0">
                                          <p:val>
                                            <p:fltVal val="0"/>
                                          </p:val>
                                        </p:tav>
                                        <p:tav tm="100000">
                                          <p:val>
                                            <p:strVal val="#ppt_h"/>
                                          </p:val>
                                        </p:tav>
                                      </p:tavLst>
                                    </p:anim>
                                    <p:animEffect transition="in" filter="fade">
                                      <p:cBhvr>
                                        <p:cTn id="9" dur="500"/>
                                        <p:tgtEl>
                                          <p:spTgt spid="3563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56355">
                                            <p:txEl>
                                              <p:pRg st="0" end="0"/>
                                            </p:txEl>
                                          </p:spTgt>
                                        </p:tgtEl>
                                        <p:attrNameLst>
                                          <p:attrName>style.visibility</p:attrName>
                                        </p:attrNameLst>
                                      </p:cBhvr>
                                      <p:to>
                                        <p:strVal val="visible"/>
                                      </p:to>
                                    </p:set>
                                    <p:animEffect transition="in" filter="fade">
                                      <p:cBhvr>
                                        <p:cTn id="14" dur="1000">
                                          <p:stCondLst>
                                            <p:cond delay="0"/>
                                          </p:stCondLst>
                                        </p:cTn>
                                        <p:tgtEl>
                                          <p:spTgt spid="35635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56355">
                                            <p:txEl>
                                              <p:pRg st="1" end="1"/>
                                            </p:txEl>
                                          </p:spTgt>
                                        </p:tgtEl>
                                        <p:attrNameLst>
                                          <p:attrName>style.visibility</p:attrName>
                                        </p:attrNameLst>
                                      </p:cBhvr>
                                      <p:to>
                                        <p:strVal val="visible"/>
                                      </p:to>
                                    </p:set>
                                    <p:animEffect transition="in" filter="fade">
                                      <p:cBhvr>
                                        <p:cTn id="19" dur="1000">
                                          <p:stCondLst>
                                            <p:cond delay="0"/>
                                          </p:stCondLst>
                                        </p:cTn>
                                        <p:tgtEl>
                                          <p:spTgt spid="35635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56355">
                                            <p:txEl>
                                              <p:pRg st="2" end="2"/>
                                            </p:txEl>
                                          </p:spTgt>
                                        </p:tgtEl>
                                        <p:attrNameLst>
                                          <p:attrName>style.visibility</p:attrName>
                                        </p:attrNameLst>
                                      </p:cBhvr>
                                      <p:to>
                                        <p:strVal val="visible"/>
                                      </p:to>
                                    </p:set>
                                    <p:animEffect transition="in" filter="fade">
                                      <p:cBhvr>
                                        <p:cTn id="24" dur="1000">
                                          <p:stCondLst>
                                            <p:cond delay="0"/>
                                          </p:stCondLst>
                                        </p:cTn>
                                        <p:tgtEl>
                                          <p:spTgt spid="35635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56355">
                                            <p:txEl>
                                              <p:pRg st="3" end="3"/>
                                            </p:txEl>
                                          </p:spTgt>
                                        </p:tgtEl>
                                        <p:attrNameLst>
                                          <p:attrName>style.visibility</p:attrName>
                                        </p:attrNameLst>
                                      </p:cBhvr>
                                      <p:to>
                                        <p:strVal val="visible"/>
                                      </p:to>
                                    </p:set>
                                    <p:animEffect transition="in" filter="fade">
                                      <p:cBhvr>
                                        <p:cTn id="29" dur="1000">
                                          <p:stCondLst>
                                            <p:cond delay="0"/>
                                          </p:stCondLst>
                                        </p:cTn>
                                        <p:tgtEl>
                                          <p:spTgt spid="356355">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56355">
                                            <p:txEl>
                                              <p:pRg st="4" end="4"/>
                                            </p:txEl>
                                          </p:spTgt>
                                        </p:tgtEl>
                                        <p:attrNameLst>
                                          <p:attrName>style.visibility</p:attrName>
                                        </p:attrNameLst>
                                      </p:cBhvr>
                                      <p:to>
                                        <p:strVal val="visible"/>
                                      </p:to>
                                    </p:set>
                                    <p:animEffect transition="in" filter="fade">
                                      <p:cBhvr>
                                        <p:cTn id="34" dur="1000">
                                          <p:stCondLst>
                                            <p:cond delay="0"/>
                                          </p:stCondLst>
                                        </p:cTn>
                                        <p:tgtEl>
                                          <p:spTgt spid="356355">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56355">
                                            <p:txEl>
                                              <p:pRg st="5" end="5"/>
                                            </p:txEl>
                                          </p:spTgt>
                                        </p:tgtEl>
                                        <p:attrNameLst>
                                          <p:attrName>style.visibility</p:attrName>
                                        </p:attrNameLst>
                                      </p:cBhvr>
                                      <p:to>
                                        <p:strVal val="visible"/>
                                      </p:to>
                                    </p:set>
                                    <p:animEffect transition="in" filter="fade">
                                      <p:cBhvr>
                                        <p:cTn id="39" dur="1000">
                                          <p:stCondLst>
                                            <p:cond delay="0"/>
                                          </p:stCondLst>
                                        </p:cTn>
                                        <p:tgtEl>
                                          <p:spTgt spid="356355">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56355">
                                            <p:txEl>
                                              <p:pRg st="6" end="6"/>
                                            </p:txEl>
                                          </p:spTgt>
                                        </p:tgtEl>
                                        <p:attrNameLst>
                                          <p:attrName>style.visibility</p:attrName>
                                        </p:attrNameLst>
                                      </p:cBhvr>
                                      <p:to>
                                        <p:strVal val="visible"/>
                                      </p:to>
                                    </p:set>
                                    <p:animEffect transition="in" filter="fade">
                                      <p:cBhvr>
                                        <p:cTn id="44" dur="1000">
                                          <p:stCondLst>
                                            <p:cond delay="0"/>
                                          </p:stCondLst>
                                        </p:cTn>
                                        <p:tgtEl>
                                          <p:spTgt spid="356355">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56355">
                                            <p:txEl>
                                              <p:pRg st="7" end="7"/>
                                            </p:txEl>
                                          </p:spTgt>
                                        </p:tgtEl>
                                        <p:attrNameLst>
                                          <p:attrName>style.visibility</p:attrName>
                                        </p:attrNameLst>
                                      </p:cBhvr>
                                      <p:to>
                                        <p:strVal val="visible"/>
                                      </p:to>
                                    </p:set>
                                    <p:animEffect transition="in" filter="fade">
                                      <p:cBhvr>
                                        <p:cTn id="49" dur="1000">
                                          <p:stCondLst>
                                            <p:cond delay="0"/>
                                          </p:stCondLst>
                                        </p:cTn>
                                        <p:tgtEl>
                                          <p:spTgt spid="356355">
                                            <p:txEl>
                                              <p:pRg st="7" end="7"/>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56355">
                                            <p:txEl>
                                              <p:pRg st="8" end="8"/>
                                            </p:txEl>
                                          </p:spTgt>
                                        </p:tgtEl>
                                        <p:attrNameLst>
                                          <p:attrName>style.visibility</p:attrName>
                                        </p:attrNameLst>
                                      </p:cBhvr>
                                      <p:to>
                                        <p:strVal val="visible"/>
                                      </p:to>
                                    </p:set>
                                    <p:animEffect transition="in" filter="fade">
                                      <p:cBhvr>
                                        <p:cTn id="54" dur="1000">
                                          <p:stCondLst>
                                            <p:cond delay="0"/>
                                          </p:stCondLst>
                                        </p:cTn>
                                        <p:tgtEl>
                                          <p:spTgt spid="356355">
                                            <p:txEl>
                                              <p:pRg st="8" end="8"/>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56355">
                                            <p:txEl>
                                              <p:pRg st="9" end="9"/>
                                            </p:txEl>
                                          </p:spTgt>
                                        </p:tgtEl>
                                        <p:attrNameLst>
                                          <p:attrName>style.visibility</p:attrName>
                                        </p:attrNameLst>
                                      </p:cBhvr>
                                      <p:to>
                                        <p:strVal val="visible"/>
                                      </p:to>
                                    </p:set>
                                    <p:animEffect transition="in" filter="fade">
                                      <p:cBhvr>
                                        <p:cTn id="59" dur="1000">
                                          <p:stCondLst>
                                            <p:cond delay="0"/>
                                          </p:stCondLst>
                                        </p:cTn>
                                        <p:tgtEl>
                                          <p:spTgt spid="356355">
                                            <p:txEl>
                                              <p:pRg st="9" end="9"/>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56355">
                                            <p:txEl>
                                              <p:pRg st="10" end="10"/>
                                            </p:txEl>
                                          </p:spTgt>
                                        </p:tgtEl>
                                        <p:attrNameLst>
                                          <p:attrName>style.visibility</p:attrName>
                                        </p:attrNameLst>
                                      </p:cBhvr>
                                      <p:to>
                                        <p:strVal val="visible"/>
                                      </p:to>
                                    </p:set>
                                    <p:animEffect transition="in" filter="fade">
                                      <p:cBhvr>
                                        <p:cTn id="64" dur="1000">
                                          <p:stCondLst>
                                            <p:cond delay="0"/>
                                          </p:stCondLst>
                                        </p:cTn>
                                        <p:tgtEl>
                                          <p:spTgt spid="356355">
                                            <p:txEl>
                                              <p:pRg st="10" end="1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56355">
                                            <p:txEl>
                                              <p:pRg st="11" end="11"/>
                                            </p:txEl>
                                          </p:spTgt>
                                        </p:tgtEl>
                                        <p:attrNameLst>
                                          <p:attrName>style.visibility</p:attrName>
                                        </p:attrNameLst>
                                      </p:cBhvr>
                                      <p:to>
                                        <p:strVal val="visible"/>
                                      </p:to>
                                    </p:set>
                                    <p:animEffect transition="in" filter="fade">
                                      <p:cBhvr>
                                        <p:cTn id="69" dur="1000">
                                          <p:stCondLst>
                                            <p:cond delay="0"/>
                                          </p:stCondLst>
                                        </p:cTn>
                                        <p:tgtEl>
                                          <p:spTgt spid="356355">
                                            <p:txEl>
                                              <p:pRg st="11" end="11"/>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56355">
                                            <p:txEl>
                                              <p:pRg st="12" end="12"/>
                                            </p:txEl>
                                          </p:spTgt>
                                        </p:tgtEl>
                                        <p:attrNameLst>
                                          <p:attrName>style.visibility</p:attrName>
                                        </p:attrNameLst>
                                      </p:cBhvr>
                                      <p:to>
                                        <p:strVal val="visible"/>
                                      </p:to>
                                    </p:set>
                                    <p:animEffect transition="in" filter="fade">
                                      <p:cBhvr>
                                        <p:cTn id="74" dur="1000">
                                          <p:stCondLst>
                                            <p:cond delay="0"/>
                                          </p:stCondLst>
                                        </p:cTn>
                                        <p:tgtEl>
                                          <p:spTgt spid="356355">
                                            <p:txEl>
                                              <p:pRg st="12" end="12"/>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56355">
                                            <p:txEl>
                                              <p:pRg st="13" end="13"/>
                                            </p:txEl>
                                          </p:spTgt>
                                        </p:tgtEl>
                                        <p:attrNameLst>
                                          <p:attrName>style.visibility</p:attrName>
                                        </p:attrNameLst>
                                      </p:cBhvr>
                                      <p:to>
                                        <p:strVal val="visible"/>
                                      </p:to>
                                    </p:set>
                                    <p:animEffect transition="in" filter="fade">
                                      <p:cBhvr>
                                        <p:cTn id="79" dur="1000">
                                          <p:stCondLst>
                                            <p:cond delay="0"/>
                                          </p:stCondLst>
                                        </p:cTn>
                                        <p:tgtEl>
                                          <p:spTgt spid="356355">
                                            <p:txEl>
                                              <p:pRg st="13" end="13"/>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56355">
                                            <p:txEl>
                                              <p:pRg st="14" end="14"/>
                                            </p:txEl>
                                          </p:spTgt>
                                        </p:tgtEl>
                                        <p:attrNameLst>
                                          <p:attrName>style.visibility</p:attrName>
                                        </p:attrNameLst>
                                      </p:cBhvr>
                                      <p:to>
                                        <p:strVal val="visible"/>
                                      </p:to>
                                    </p:set>
                                    <p:animEffect transition="in" filter="fade">
                                      <p:cBhvr>
                                        <p:cTn id="84" dur="1000">
                                          <p:stCondLst>
                                            <p:cond delay="0"/>
                                          </p:stCondLst>
                                        </p:cTn>
                                        <p:tgtEl>
                                          <p:spTgt spid="356355">
                                            <p:txEl>
                                              <p:pRg st="14" end="14"/>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356355">
                                            <p:txEl>
                                              <p:pRg st="15" end="15"/>
                                            </p:txEl>
                                          </p:spTgt>
                                        </p:tgtEl>
                                        <p:attrNameLst>
                                          <p:attrName>style.visibility</p:attrName>
                                        </p:attrNameLst>
                                      </p:cBhvr>
                                      <p:to>
                                        <p:strVal val="visible"/>
                                      </p:to>
                                    </p:set>
                                    <p:animEffect transition="in" filter="fade">
                                      <p:cBhvr>
                                        <p:cTn id="89" dur="1000">
                                          <p:stCondLst>
                                            <p:cond delay="0"/>
                                          </p:stCondLst>
                                        </p:cTn>
                                        <p:tgtEl>
                                          <p:spTgt spid="35635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4" grpId="0"/>
      <p:bldP spid="3563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0552rp.jpg"/>
          <p:cNvPicPr>
            <a:picLocks noChangeAspect="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23850" y="835025"/>
            <a:ext cx="3997325" cy="5114925"/>
          </a:xfrm>
          <a:noFill/>
          <a:ln w="76200" cmpd="tri">
            <a:solidFill>
              <a:srgbClr val="000000"/>
            </a:solidFill>
            <a:miter lim="800000"/>
            <a:headEnd/>
            <a:tailEnd/>
          </a:ln>
        </p:spPr>
      </p:pic>
      <p:sp>
        <p:nvSpPr>
          <p:cNvPr id="10243" name="Rectangle 5"/>
          <p:cNvSpPr>
            <a:spLocks noChangeArrowheads="1"/>
          </p:cNvSpPr>
          <p:nvPr/>
        </p:nvSpPr>
        <p:spPr bwMode="auto">
          <a:xfrm>
            <a:off x="4356100" y="2435225"/>
            <a:ext cx="4572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kk-KZ" sz="3600" b="1" i="1">
                <a:solidFill>
                  <a:srgbClr val="A50021"/>
                </a:solidFill>
              </a:rPr>
              <a:t>Қазақстан Республикасының </a:t>
            </a:r>
          </a:p>
          <a:p>
            <a:pPr algn="ctr" eaLnBrk="1" hangingPunct="1"/>
            <a:r>
              <a:rPr lang="kk-KZ" sz="3600" b="1" i="1">
                <a:solidFill>
                  <a:srgbClr val="A50021"/>
                </a:solidFill>
              </a:rPr>
              <a:t>Тұңғыш</a:t>
            </a:r>
          </a:p>
          <a:p>
            <a:pPr algn="ctr" eaLnBrk="1" hangingPunct="1"/>
            <a:r>
              <a:rPr lang="kk-KZ" sz="3600" b="1" i="1">
                <a:solidFill>
                  <a:srgbClr val="A50021"/>
                </a:solidFill>
              </a:rPr>
              <a:t> Президенті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578</TotalTime>
  <Words>311</Words>
  <Application>Microsoft Office PowerPoint</Application>
  <PresentationFormat>Экран (4:3)</PresentationFormat>
  <Paragraphs>96</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Times New Roman</vt:lpstr>
      <vt:lpstr>Symbol</vt:lpstr>
      <vt:lpstr>Оформление по умолчанию</vt:lpstr>
      <vt:lpstr>Презентация PowerPoint</vt:lpstr>
      <vt:lpstr>Презентация PowerPoint</vt:lpstr>
      <vt:lpstr>Презентация PowerPoint</vt:lpstr>
      <vt:lpstr>Презентация PowerPoint</vt:lpstr>
      <vt:lpstr>Презентация PowerPoint</vt:lpstr>
      <vt:lpstr>3 тарау 4-бап:</vt:lpstr>
      <vt:lpstr>3-тарау , 10-бап:</vt:lpstr>
      <vt:lpstr>Балалар мына құқықтарды атағанын ескертеміз:</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4</dc:creator>
  <cp:lastModifiedBy>User</cp:lastModifiedBy>
  <cp:revision>46</cp:revision>
  <cp:lastPrinted>1601-01-01T00:00:00Z</cp:lastPrinted>
  <dcterms:created xsi:type="dcterms:W3CDTF">2010-12-09T11:03:35Z</dcterms:created>
  <dcterms:modified xsi:type="dcterms:W3CDTF">2020-11-04T10:23:15Z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y fmtid="{D5CDD505-2E9C-101B-9397-08002B2CF9AE}" pid="3" name="NXTAG2">
    <vt:lpwstr>00080038130000000000010250500207f7000400038000</vt:lpwstr>
  </property>
</Properties>
</file>